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8" r:id="rId2"/>
    <p:sldId id="257" r:id="rId3"/>
    <p:sldId id="29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5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99" r:id="rId30"/>
    <p:sldId id="290" r:id="rId31"/>
    <p:sldId id="296" r:id="rId32"/>
    <p:sldId id="285" r:id="rId33"/>
    <p:sldId id="291" r:id="rId34"/>
    <p:sldId id="297" r:id="rId35"/>
    <p:sldId id="292" r:id="rId36"/>
    <p:sldId id="283" r:id="rId37"/>
    <p:sldId id="284" r:id="rId3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235" autoAdjust="0"/>
  </p:normalViewPr>
  <p:slideViewPr>
    <p:cSldViewPr snapToGrid="0">
      <p:cViewPr varScale="1">
        <p:scale>
          <a:sx n="87" d="100"/>
          <a:sy n="87" d="100"/>
        </p:scale>
        <p:origin x="14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3B8AC-C3DB-4EBF-AEA5-9A494780BC4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CF5949D-608F-45E9-8A77-4ADA6B4FD77C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en-US" altLang="ko-KR" b="1" dirty="0"/>
        </a:p>
        <a:p>
          <a:pPr latinLnBrk="1"/>
          <a:endParaRPr lang="ko-KR" altLang="en-US" b="1" dirty="0"/>
        </a:p>
      </dgm:t>
    </dgm:pt>
    <dgm:pt modelId="{3D1C47B5-A456-48EE-8F15-B4DB55CBC3AD}" type="parTrans" cxnId="{BBA54DB9-A345-4959-88CD-063D76F35F9E}">
      <dgm:prSet/>
      <dgm:spPr/>
      <dgm:t>
        <a:bodyPr/>
        <a:lstStyle/>
        <a:p>
          <a:pPr latinLnBrk="1"/>
          <a:endParaRPr lang="ko-KR" altLang="en-US"/>
        </a:p>
      </dgm:t>
    </dgm:pt>
    <dgm:pt modelId="{4DB8BFD1-D093-4E3D-A682-1716F8E700D9}" type="sibTrans" cxnId="{BBA54DB9-A345-4959-88CD-063D76F35F9E}">
      <dgm:prSet/>
      <dgm:spPr/>
      <dgm:t>
        <a:bodyPr/>
        <a:lstStyle/>
        <a:p>
          <a:pPr latinLnBrk="1"/>
          <a:endParaRPr lang="ko-KR" altLang="en-US"/>
        </a:p>
      </dgm:t>
    </dgm:pt>
    <dgm:pt modelId="{1AEFB398-F168-4A16-958E-B1E3410A48ED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en-US" altLang="ko-KR" dirty="0"/>
        </a:p>
        <a:p>
          <a:pPr latinLnBrk="1"/>
          <a:endParaRPr lang="ko-KR" altLang="en-US" dirty="0"/>
        </a:p>
      </dgm:t>
    </dgm:pt>
    <dgm:pt modelId="{F73CAE9E-6BB6-4FD5-B67A-CDEB93C40B4A}" type="parTrans" cxnId="{66D163F6-EC07-466C-A72C-7E07AB5893A1}">
      <dgm:prSet/>
      <dgm:spPr/>
      <dgm:t>
        <a:bodyPr/>
        <a:lstStyle/>
        <a:p>
          <a:pPr latinLnBrk="1"/>
          <a:endParaRPr lang="ko-KR" altLang="en-US"/>
        </a:p>
      </dgm:t>
    </dgm:pt>
    <dgm:pt modelId="{E2470ED3-ECBE-4B7A-972F-C641AA28672C}" type="sibTrans" cxnId="{66D163F6-EC07-466C-A72C-7E07AB5893A1}">
      <dgm:prSet/>
      <dgm:spPr/>
      <dgm:t>
        <a:bodyPr/>
        <a:lstStyle/>
        <a:p>
          <a:pPr latinLnBrk="1"/>
          <a:endParaRPr lang="ko-KR" altLang="en-US"/>
        </a:p>
      </dgm:t>
    </dgm:pt>
    <dgm:pt modelId="{4110CF2C-A227-479A-B1CF-E9F2F53DA9E5}">
      <dgm:prSet phldrT="[텍스트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en-US" altLang="ko-KR" dirty="0"/>
        </a:p>
        <a:p>
          <a:pPr latinLnBrk="1"/>
          <a:endParaRPr lang="ko-KR" altLang="en-US" dirty="0"/>
        </a:p>
      </dgm:t>
    </dgm:pt>
    <dgm:pt modelId="{1D92453B-D318-4739-A50E-773BDC26760C}" type="parTrans" cxnId="{DFEC09AA-B21E-444B-8E5E-DFCE2AF17030}">
      <dgm:prSet/>
      <dgm:spPr/>
      <dgm:t>
        <a:bodyPr/>
        <a:lstStyle/>
        <a:p>
          <a:pPr latinLnBrk="1"/>
          <a:endParaRPr lang="ko-KR" altLang="en-US"/>
        </a:p>
      </dgm:t>
    </dgm:pt>
    <dgm:pt modelId="{1DC82874-7A85-4B46-8191-E5A4AAE4F235}" type="sibTrans" cxnId="{DFEC09AA-B21E-444B-8E5E-DFCE2AF17030}">
      <dgm:prSet/>
      <dgm:spPr/>
      <dgm:t>
        <a:bodyPr/>
        <a:lstStyle/>
        <a:p>
          <a:pPr latinLnBrk="1"/>
          <a:endParaRPr lang="ko-KR" altLang="en-US"/>
        </a:p>
      </dgm:t>
    </dgm:pt>
    <dgm:pt modelId="{761DE15B-2B47-43D7-BAD8-E4AE9EBBA708}" type="pres">
      <dgm:prSet presAssocID="{2703B8AC-C3DB-4EBF-AEA5-9A494780BC46}" presName="Name0" presStyleCnt="0">
        <dgm:presLayoutVars>
          <dgm:dir/>
          <dgm:resizeHandles val="exact"/>
        </dgm:presLayoutVars>
      </dgm:prSet>
      <dgm:spPr/>
    </dgm:pt>
    <dgm:pt modelId="{0567FF24-DA14-4131-9CC8-DC4A6F8E1FC0}" type="pres">
      <dgm:prSet presAssocID="{CCF5949D-608F-45E9-8A77-4ADA6B4FD77C}" presName="node" presStyleLbl="node1" presStyleIdx="0" presStyleCnt="3" custScaleX="152305" custScaleY="182352">
        <dgm:presLayoutVars>
          <dgm:bulletEnabled val="1"/>
        </dgm:presLayoutVars>
      </dgm:prSet>
      <dgm:spPr/>
    </dgm:pt>
    <dgm:pt modelId="{995DCB0A-E538-4A55-B9C0-C9232163B00C}" type="pres">
      <dgm:prSet presAssocID="{4DB8BFD1-D093-4E3D-A682-1716F8E700D9}" presName="sibTrans" presStyleLbl="sibTrans2D1" presStyleIdx="0" presStyleCnt="2"/>
      <dgm:spPr/>
    </dgm:pt>
    <dgm:pt modelId="{748E3610-870C-4C0E-B02A-7B02F9C8EEA4}" type="pres">
      <dgm:prSet presAssocID="{4DB8BFD1-D093-4E3D-A682-1716F8E700D9}" presName="connectorText" presStyleLbl="sibTrans2D1" presStyleIdx="0" presStyleCnt="2"/>
      <dgm:spPr/>
    </dgm:pt>
    <dgm:pt modelId="{D7E3902F-6D53-4248-BBA0-C417B4ECA56B}" type="pres">
      <dgm:prSet presAssocID="{1AEFB398-F168-4A16-958E-B1E3410A48ED}" presName="node" presStyleLbl="node1" presStyleIdx="1" presStyleCnt="3" custScaleX="148128" custScaleY="202685">
        <dgm:presLayoutVars>
          <dgm:bulletEnabled val="1"/>
        </dgm:presLayoutVars>
      </dgm:prSet>
      <dgm:spPr/>
    </dgm:pt>
    <dgm:pt modelId="{04C81944-07CA-4A7C-B4C1-485BEAE7DEC5}" type="pres">
      <dgm:prSet presAssocID="{E2470ED3-ECBE-4B7A-972F-C641AA28672C}" presName="sibTrans" presStyleLbl="sibTrans2D1" presStyleIdx="1" presStyleCnt="2"/>
      <dgm:spPr/>
    </dgm:pt>
    <dgm:pt modelId="{4E3FFD4A-993B-4EDF-92C9-CCB67039F72E}" type="pres">
      <dgm:prSet presAssocID="{E2470ED3-ECBE-4B7A-972F-C641AA28672C}" presName="connectorText" presStyleLbl="sibTrans2D1" presStyleIdx="1" presStyleCnt="2"/>
      <dgm:spPr/>
    </dgm:pt>
    <dgm:pt modelId="{615A2C60-C8BC-4F83-AD74-01C9F1BE89FF}" type="pres">
      <dgm:prSet presAssocID="{4110CF2C-A227-479A-B1CF-E9F2F53DA9E5}" presName="node" presStyleLbl="node1" presStyleIdx="2" presStyleCnt="3" custScaleX="150586" custScaleY="191912">
        <dgm:presLayoutVars>
          <dgm:bulletEnabled val="1"/>
        </dgm:presLayoutVars>
      </dgm:prSet>
      <dgm:spPr/>
    </dgm:pt>
  </dgm:ptLst>
  <dgm:cxnLst>
    <dgm:cxn modelId="{682C8205-5E3E-4230-A733-32811211DE7E}" type="presOf" srcId="{2703B8AC-C3DB-4EBF-AEA5-9A494780BC46}" destId="{761DE15B-2B47-43D7-BAD8-E4AE9EBBA708}" srcOrd="0" destOrd="0" presId="urn:microsoft.com/office/officeart/2005/8/layout/process1"/>
    <dgm:cxn modelId="{8A6F1728-1924-49B3-8147-C3A21D306AD7}" type="presOf" srcId="{E2470ED3-ECBE-4B7A-972F-C641AA28672C}" destId="{4E3FFD4A-993B-4EDF-92C9-CCB67039F72E}" srcOrd="1" destOrd="0" presId="urn:microsoft.com/office/officeart/2005/8/layout/process1"/>
    <dgm:cxn modelId="{19C36E43-93C2-4B1B-B0C0-582A929048A1}" type="presOf" srcId="{4DB8BFD1-D093-4E3D-A682-1716F8E700D9}" destId="{995DCB0A-E538-4A55-B9C0-C9232163B00C}" srcOrd="0" destOrd="0" presId="urn:microsoft.com/office/officeart/2005/8/layout/process1"/>
    <dgm:cxn modelId="{B7B92A45-583E-436A-982C-2AE8E9E87677}" type="presOf" srcId="{E2470ED3-ECBE-4B7A-972F-C641AA28672C}" destId="{04C81944-07CA-4A7C-B4C1-485BEAE7DEC5}" srcOrd="0" destOrd="0" presId="urn:microsoft.com/office/officeart/2005/8/layout/process1"/>
    <dgm:cxn modelId="{C217F568-BB3A-46AA-BE27-BD9FD363A2DF}" type="presOf" srcId="{4DB8BFD1-D093-4E3D-A682-1716F8E700D9}" destId="{748E3610-870C-4C0E-B02A-7B02F9C8EEA4}" srcOrd="1" destOrd="0" presId="urn:microsoft.com/office/officeart/2005/8/layout/process1"/>
    <dgm:cxn modelId="{DD038977-591B-4935-9AE3-8F721CDE21E5}" type="presOf" srcId="{1AEFB398-F168-4A16-958E-B1E3410A48ED}" destId="{D7E3902F-6D53-4248-BBA0-C417B4ECA56B}" srcOrd="0" destOrd="0" presId="urn:microsoft.com/office/officeart/2005/8/layout/process1"/>
    <dgm:cxn modelId="{DFEC09AA-B21E-444B-8E5E-DFCE2AF17030}" srcId="{2703B8AC-C3DB-4EBF-AEA5-9A494780BC46}" destId="{4110CF2C-A227-479A-B1CF-E9F2F53DA9E5}" srcOrd="2" destOrd="0" parTransId="{1D92453B-D318-4739-A50E-773BDC26760C}" sibTransId="{1DC82874-7A85-4B46-8191-E5A4AAE4F235}"/>
    <dgm:cxn modelId="{BBA54DB9-A345-4959-88CD-063D76F35F9E}" srcId="{2703B8AC-C3DB-4EBF-AEA5-9A494780BC46}" destId="{CCF5949D-608F-45E9-8A77-4ADA6B4FD77C}" srcOrd="0" destOrd="0" parTransId="{3D1C47B5-A456-48EE-8F15-B4DB55CBC3AD}" sibTransId="{4DB8BFD1-D093-4E3D-A682-1716F8E700D9}"/>
    <dgm:cxn modelId="{12015CC3-5926-42A1-9E59-18027615047C}" type="presOf" srcId="{CCF5949D-608F-45E9-8A77-4ADA6B4FD77C}" destId="{0567FF24-DA14-4131-9CC8-DC4A6F8E1FC0}" srcOrd="0" destOrd="0" presId="urn:microsoft.com/office/officeart/2005/8/layout/process1"/>
    <dgm:cxn modelId="{AF34C1D5-D0A8-40DD-97A6-00F03162BA3D}" type="presOf" srcId="{4110CF2C-A227-479A-B1CF-E9F2F53DA9E5}" destId="{615A2C60-C8BC-4F83-AD74-01C9F1BE89FF}" srcOrd="0" destOrd="0" presId="urn:microsoft.com/office/officeart/2005/8/layout/process1"/>
    <dgm:cxn modelId="{66D163F6-EC07-466C-A72C-7E07AB5893A1}" srcId="{2703B8AC-C3DB-4EBF-AEA5-9A494780BC46}" destId="{1AEFB398-F168-4A16-958E-B1E3410A48ED}" srcOrd="1" destOrd="0" parTransId="{F73CAE9E-6BB6-4FD5-B67A-CDEB93C40B4A}" sibTransId="{E2470ED3-ECBE-4B7A-972F-C641AA28672C}"/>
    <dgm:cxn modelId="{9069BE08-2271-445D-9514-91FB6E52E4A3}" type="presParOf" srcId="{761DE15B-2B47-43D7-BAD8-E4AE9EBBA708}" destId="{0567FF24-DA14-4131-9CC8-DC4A6F8E1FC0}" srcOrd="0" destOrd="0" presId="urn:microsoft.com/office/officeart/2005/8/layout/process1"/>
    <dgm:cxn modelId="{BD2A0D6E-CC20-4A89-B0A9-6B7831B6C546}" type="presParOf" srcId="{761DE15B-2B47-43D7-BAD8-E4AE9EBBA708}" destId="{995DCB0A-E538-4A55-B9C0-C9232163B00C}" srcOrd="1" destOrd="0" presId="urn:microsoft.com/office/officeart/2005/8/layout/process1"/>
    <dgm:cxn modelId="{069A86E5-8818-49EC-8D2F-2F406A542180}" type="presParOf" srcId="{995DCB0A-E538-4A55-B9C0-C9232163B00C}" destId="{748E3610-870C-4C0E-B02A-7B02F9C8EEA4}" srcOrd="0" destOrd="0" presId="urn:microsoft.com/office/officeart/2005/8/layout/process1"/>
    <dgm:cxn modelId="{667F4930-4CD7-4C74-BF34-8B4FAAA5A1EE}" type="presParOf" srcId="{761DE15B-2B47-43D7-BAD8-E4AE9EBBA708}" destId="{D7E3902F-6D53-4248-BBA0-C417B4ECA56B}" srcOrd="2" destOrd="0" presId="urn:microsoft.com/office/officeart/2005/8/layout/process1"/>
    <dgm:cxn modelId="{4C81A647-4945-41FE-B81A-680A555333B9}" type="presParOf" srcId="{761DE15B-2B47-43D7-BAD8-E4AE9EBBA708}" destId="{04C81944-07CA-4A7C-B4C1-485BEAE7DEC5}" srcOrd="3" destOrd="0" presId="urn:microsoft.com/office/officeart/2005/8/layout/process1"/>
    <dgm:cxn modelId="{821B551A-6387-4116-9F47-14D89D667371}" type="presParOf" srcId="{04C81944-07CA-4A7C-B4C1-485BEAE7DEC5}" destId="{4E3FFD4A-993B-4EDF-92C9-CCB67039F72E}" srcOrd="0" destOrd="0" presId="urn:microsoft.com/office/officeart/2005/8/layout/process1"/>
    <dgm:cxn modelId="{D640E730-96A7-4B8D-A199-ED55382DE82B}" type="presParOf" srcId="{761DE15B-2B47-43D7-BAD8-E4AE9EBBA708}" destId="{615A2C60-C8BC-4F83-AD74-01C9F1BE89F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7FF24-DA14-4131-9CC8-DC4A6F8E1FC0}">
      <dsp:nvSpPr>
        <dsp:cNvPr id="0" name=""/>
        <dsp:cNvSpPr/>
      </dsp:nvSpPr>
      <dsp:spPr>
        <a:xfrm>
          <a:off x="1657" y="1681080"/>
          <a:ext cx="2112061" cy="151723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900" b="1" kern="1200" dirty="0"/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b="1" kern="1200" dirty="0"/>
        </a:p>
      </dsp:txBody>
      <dsp:txXfrm>
        <a:off x="46095" y="1725518"/>
        <a:ext cx="2023185" cy="1428363"/>
      </dsp:txXfrm>
    </dsp:sp>
    <dsp:sp modelId="{995DCB0A-E538-4A55-B9C0-C9232163B00C}">
      <dsp:nvSpPr>
        <dsp:cNvPr id="0" name=""/>
        <dsp:cNvSpPr/>
      </dsp:nvSpPr>
      <dsp:spPr>
        <a:xfrm>
          <a:off x="2252392" y="2267745"/>
          <a:ext cx="293987" cy="34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2252392" y="2336527"/>
        <a:ext cx="205791" cy="206345"/>
      </dsp:txXfrm>
    </dsp:sp>
    <dsp:sp modelId="{D7E3902F-6D53-4248-BBA0-C417B4ECA56B}">
      <dsp:nvSpPr>
        <dsp:cNvPr id="0" name=""/>
        <dsp:cNvSpPr/>
      </dsp:nvSpPr>
      <dsp:spPr>
        <a:xfrm>
          <a:off x="2668411" y="1596491"/>
          <a:ext cx="2054137" cy="168641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900" kern="1200" dirty="0"/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2717804" y="1645884"/>
        <a:ext cx="1955351" cy="1587631"/>
      </dsp:txXfrm>
    </dsp:sp>
    <dsp:sp modelId="{04C81944-07CA-4A7C-B4C1-485BEAE7DEC5}">
      <dsp:nvSpPr>
        <dsp:cNvPr id="0" name=""/>
        <dsp:cNvSpPr/>
      </dsp:nvSpPr>
      <dsp:spPr>
        <a:xfrm>
          <a:off x="4861222" y="2267745"/>
          <a:ext cx="293987" cy="34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4861222" y="2336527"/>
        <a:ext cx="205791" cy="206345"/>
      </dsp:txXfrm>
    </dsp:sp>
    <dsp:sp modelId="{615A2C60-C8BC-4F83-AD74-01C9F1BE89FF}">
      <dsp:nvSpPr>
        <dsp:cNvPr id="0" name=""/>
        <dsp:cNvSpPr/>
      </dsp:nvSpPr>
      <dsp:spPr>
        <a:xfrm>
          <a:off x="5277241" y="1641309"/>
          <a:ext cx="2088223" cy="15967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/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/>
        </a:p>
      </dsp:txBody>
      <dsp:txXfrm>
        <a:off x="5324009" y="1688077"/>
        <a:ext cx="1994687" cy="1503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A71E1-B73E-4A10-8A7E-26C1A5413E1B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1FC34-FF73-4BF7-BD7F-37C59FBC47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3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블록체인은 무엇인지</a:t>
            </a:r>
            <a:endParaRPr lang="en-US" altLang="ko-KR" dirty="0"/>
          </a:p>
          <a:p>
            <a:r>
              <a:rPr lang="ko-KR" altLang="en-US" dirty="0"/>
              <a:t>사전적 정의로는 누구나 열람할 수 있는 장부에 거래 내역을 투명하게 기록하고 </a:t>
            </a:r>
            <a:r>
              <a:rPr lang="ko-KR" altLang="en-US" dirty="0" err="1"/>
              <a:t>여러대의</a:t>
            </a:r>
            <a:r>
              <a:rPr lang="ko-KR" altLang="en-US" dirty="0"/>
              <a:t> 컴퓨터에 이를 복제한 후 저장하는 분산형 데이터 저장 기술이다</a:t>
            </a:r>
            <a:r>
              <a:rPr lang="en-US" altLang="ko-KR" dirty="0"/>
              <a:t>.</a:t>
            </a:r>
            <a:r>
              <a:rPr lang="ko-KR" altLang="en-US" dirty="0"/>
              <a:t>까지가 사전적 정의 의미입니다</a:t>
            </a:r>
            <a:endParaRPr lang="en-US" altLang="ko-KR" dirty="0"/>
          </a:p>
          <a:p>
            <a:r>
              <a:rPr lang="ko-KR" altLang="en-US" dirty="0"/>
              <a:t>여기서 누구나 열람할 수 있는 장부의 </a:t>
            </a:r>
            <a:r>
              <a:rPr lang="ko-KR" altLang="en-US" dirty="0" err="1"/>
              <a:t>장부란</a:t>
            </a:r>
            <a:r>
              <a:rPr lang="ko-KR" altLang="en-US" dirty="0"/>
              <a:t> 개인 간의 거래 데이터 기록을 의마하고 이것을 블록체인에서는 블록이라고 합니다</a:t>
            </a:r>
            <a:r>
              <a:rPr lang="en-US" altLang="ko-KR" dirty="0"/>
              <a:t>. </a:t>
            </a:r>
            <a:r>
              <a:rPr lang="ko-KR" altLang="en-US" dirty="0"/>
              <a:t>이런 블록은 형성된 후 시간의 흐름에 따라서 연결 되어 체인의</a:t>
            </a:r>
            <a:endParaRPr lang="en-US" altLang="ko-KR" dirty="0"/>
          </a:p>
          <a:p>
            <a:r>
              <a:rPr lang="ko-KR" altLang="en-US" dirty="0"/>
              <a:t>구조를 가지게 되면서 이 블록들이 체인의 형태로 연결된 것이 블록체인이라고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말하는 분산형 데이터 </a:t>
            </a:r>
            <a:r>
              <a:rPr lang="ko-KR" altLang="en-US" dirty="0" err="1"/>
              <a:t>저장기술이란</a:t>
            </a:r>
            <a:r>
              <a:rPr lang="ko-KR" altLang="en-US" dirty="0"/>
              <a:t> 네트워크에 참여하는 모든 사용자가 거래 내역 등의 데이터를 분산 및 저장하는 블록체인에서 중요한 핵심 기술입니다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42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1997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해시캐시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기술이 개발이 되는데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해시캐시란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아담백이란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사람이 만든 기술이고 대량의 스팸메일을 막기 위해 개발된 하나의 기술입니다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Tx/>
              <a:buNone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해시캐시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기술을 적용하면 대량의 스팸메일을 전송하기 위해서는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해시캐시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스탬프를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미리받아야되는데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스탬프를 받으려면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컴퓨텅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ustks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일정한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찾도록 하는 작업증명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Tx/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과정을 거치도록 설계한 기술 및 시스템입니다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Tx/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이러한 작업증명을 받기 위해서는 시간과 비용이 부담이 생기면서 스팸메일을 발송하지 못하게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FontTx/>
              <a:buNone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기술은 추후에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비트코인에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적용된 작업증명방식 시스템을 최초로 사용하였습니다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84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1998</a:t>
            </a:r>
            <a:r>
              <a:rPr lang="ko-KR" altLang="en-US" dirty="0"/>
              <a:t>년에는 비트골드 기술이 개발되는데 </a:t>
            </a:r>
            <a:r>
              <a:rPr lang="ko-KR" altLang="en-US" dirty="0" err="1"/>
              <a:t>닉재보라는</a:t>
            </a:r>
            <a:r>
              <a:rPr lang="ko-KR" altLang="en-US" dirty="0"/>
              <a:t> 사람이 </a:t>
            </a:r>
            <a:r>
              <a:rPr lang="ko-KR" altLang="en-US" dirty="0" err="1"/>
              <a:t>비트코인의</a:t>
            </a:r>
            <a:r>
              <a:rPr lang="ko-KR" altLang="en-US" dirty="0"/>
              <a:t> 기원으로 불리는 </a:t>
            </a:r>
            <a:r>
              <a:rPr lang="en-US" altLang="ko-KR" dirty="0"/>
              <a:t>BIT GOLD</a:t>
            </a:r>
            <a:r>
              <a:rPr lang="ko-KR" altLang="en-US" dirty="0"/>
              <a:t>라는 가상화폐의 원리와 구조를 고안합니다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비트골드라는 가상화폐는 아까 </a:t>
            </a:r>
            <a:r>
              <a:rPr lang="ko-KR" altLang="en-US" dirty="0" err="1"/>
              <a:t>말씀드렷던</a:t>
            </a:r>
            <a:r>
              <a:rPr lang="ko-KR" altLang="en-US" dirty="0"/>
              <a:t> 블록체인의 네트워크 구조처럼 참여자들이 컴퓨팅 자원을 통해 암호화 퍼즐을 푸는 방식을 고안했습니다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같은 네트워크에 있는 다수가 대답이 유효하다고 인정해야 다음 퍼즐로 옮겨갈 수 있고 퍼즐이 풀리고 네트워크 인증을 통과하면 그 퍼즐은 </a:t>
            </a:r>
            <a:r>
              <a:rPr lang="ko-KR" altLang="en-US" dirty="0" err="1"/>
              <a:t>다음퍼즐의</a:t>
            </a:r>
            <a:r>
              <a:rPr lang="ko-KR" altLang="en-US" dirty="0"/>
              <a:t> </a:t>
            </a:r>
            <a:r>
              <a:rPr lang="ko-KR" altLang="en-US" dirty="0" err="1"/>
              <a:t>일부가됩니다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아까 전에 </a:t>
            </a:r>
            <a:r>
              <a:rPr lang="ko-KR" altLang="en-US" dirty="0" err="1"/>
              <a:t>설명드렸던</a:t>
            </a:r>
            <a:r>
              <a:rPr lang="ko-KR" altLang="en-US" dirty="0"/>
              <a:t> 블록체인의 위조 변조 방지에 대한 암호화 기술의 바탕이 되었다고 볼 수 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599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1998</a:t>
            </a:r>
            <a:r>
              <a:rPr lang="ko-KR" altLang="en-US" dirty="0"/>
              <a:t>년에는 </a:t>
            </a:r>
            <a:r>
              <a:rPr lang="ko-KR" altLang="en-US" dirty="0" err="1"/>
              <a:t>웨이다이라는</a:t>
            </a:r>
            <a:r>
              <a:rPr lang="ko-KR" altLang="en-US" dirty="0"/>
              <a:t> 워싱턴대학교를 졸업한 컴퓨터 엔지니어가 </a:t>
            </a:r>
            <a:r>
              <a:rPr lang="en-US" altLang="ko-KR" dirty="0"/>
              <a:t>B-MONEY</a:t>
            </a:r>
            <a:r>
              <a:rPr lang="ko-KR" altLang="en-US" dirty="0"/>
              <a:t>의 개념을 제안하는 논문을 </a:t>
            </a:r>
            <a:r>
              <a:rPr lang="ko-KR" altLang="en-US" dirty="0" err="1"/>
              <a:t>발표햇습니다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비머니는</a:t>
            </a:r>
            <a:r>
              <a:rPr lang="ko-KR" altLang="en-US" dirty="0"/>
              <a:t> 추적이 되지 않는 디지털 가명의 단체끼리 외부의 도움없이 대금을 지급하고 계약이 진행되도록 하기 위한 분산된 전자 저장 방식의 현금 시스템이고</a:t>
            </a:r>
            <a:endParaRPr lang="en-US" altLang="ko-KR" dirty="0"/>
          </a:p>
          <a:p>
            <a:r>
              <a:rPr lang="ko-KR" altLang="en-US" dirty="0"/>
              <a:t>각 참여자가 </a:t>
            </a:r>
            <a:r>
              <a:rPr lang="ko-KR" altLang="en-US" dirty="0" err="1"/>
              <a:t>비머니를</a:t>
            </a:r>
            <a:r>
              <a:rPr lang="ko-KR" altLang="en-US" dirty="0"/>
              <a:t> 얼마나 갖고 있는지에 대한 정보를 모든 참여자가 별도의 데이터베이스에 해시함수로 </a:t>
            </a:r>
            <a:r>
              <a:rPr lang="ko-KR" altLang="en-US" dirty="0" err="1"/>
              <a:t>암호하하여</a:t>
            </a:r>
            <a:r>
              <a:rPr lang="ko-KR" altLang="en-US" dirty="0"/>
              <a:t> 서로 연결된 블록에 저장하게 한다는 점에서 이후에 나온 블록체인 개념과 상당히 유사합니다</a:t>
            </a:r>
            <a:endParaRPr lang="en-US" altLang="ko-KR" dirty="0"/>
          </a:p>
          <a:p>
            <a:r>
              <a:rPr lang="ko-KR" altLang="en-US" dirty="0" err="1"/>
              <a:t>비머니는</a:t>
            </a:r>
            <a:r>
              <a:rPr lang="ko-KR" altLang="en-US" dirty="0"/>
              <a:t> 암호화폐의 </a:t>
            </a:r>
            <a:r>
              <a:rPr lang="ko-KR" altLang="en-US" dirty="0" err="1"/>
              <a:t>근간이되는</a:t>
            </a:r>
            <a:r>
              <a:rPr lang="ko-KR" altLang="en-US" dirty="0"/>
              <a:t> </a:t>
            </a:r>
            <a:r>
              <a:rPr lang="en-US" altLang="ko-KR" dirty="0"/>
              <a:t>P2P</a:t>
            </a:r>
            <a:r>
              <a:rPr lang="ko-KR" altLang="en-US" dirty="0"/>
              <a:t>방식으로 직접거래를 </a:t>
            </a:r>
            <a:r>
              <a:rPr lang="ko-KR" altLang="en-US" dirty="0" err="1"/>
              <a:t>할수</a:t>
            </a:r>
            <a:r>
              <a:rPr lang="ko-KR" altLang="en-US" dirty="0"/>
              <a:t> 있게 했다는 점과 새로운 블록을 만들기 위해 작업증명과 지분증명 방식을 제안한점 거래 인증과 계약을 위해 디지털 </a:t>
            </a:r>
            <a:r>
              <a:rPr lang="ko-KR" altLang="en-US" dirty="0" err="1"/>
              <a:t>서명또는</a:t>
            </a:r>
            <a:r>
              <a:rPr lang="ko-KR" altLang="en-US" dirty="0"/>
              <a:t> 공개키를 사용할 것을 제안한 점도</a:t>
            </a:r>
            <a:endParaRPr lang="en-US" altLang="ko-KR" dirty="0"/>
          </a:p>
          <a:p>
            <a:r>
              <a:rPr lang="ko-KR" altLang="en-US" dirty="0"/>
              <a:t>추 후 블록체인의 개발에 큰 기여를 했다고 볼 </a:t>
            </a:r>
            <a:r>
              <a:rPr lang="ko-KR" altLang="en-US" dirty="0" err="1"/>
              <a:t>ㅅ후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674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나가모토라는</a:t>
            </a:r>
            <a:r>
              <a:rPr lang="ko-KR" altLang="en-US" dirty="0"/>
              <a:t> 가명을 쓰는 사람이 </a:t>
            </a:r>
            <a:r>
              <a:rPr lang="ko-KR" altLang="en-US" dirty="0" err="1"/>
              <a:t>비머님</a:t>
            </a:r>
            <a:r>
              <a:rPr lang="ko-KR" altLang="en-US" dirty="0"/>
              <a:t> 개념을 더 발전 시킨 </a:t>
            </a:r>
            <a:r>
              <a:rPr lang="ko-KR" altLang="en-US" dirty="0" err="1"/>
              <a:t>비트코인</a:t>
            </a:r>
            <a:r>
              <a:rPr lang="ko-KR" altLang="en-US" dirty="0"/>
              <a:t> 백서를 작성을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웨이 </a:t>
            </a:r>
            <a:r>
              <a:rPr lang="ko-KR" altLang="en-US" dirty="0" err="1"/>
              <a:t>다이의</a:t>
            </a:r>
            <a:r>
              <a:rPr lang="ko-KR" altLang="en-US" dirty="0"/>
              <a:t> </a:t>
            </a:r>
            <a:r>
              <a:rPr lang="ko-KR" altLang="en-US" dirty="0" err="1"/>
              <a:t>비머니</a:t>
            </a:r>
            <a:r>
              <a:rPr lang="ko-KR" altLang="en-US" dirty="0"/>
              <a:t> 논문은 </a:t>
            </a:r>
            <a:r>
              <a:rPr lang="ko-KR" altLang="en-US" dirty="0" err="1"/>
              <a:t>비트코인</a:t>
            </a:r>
            <a:r>
              <a:rPr lang="ko-KR" altLang="en-US" dirty="0"/>
              <a:t> 백서의 참고문헌 중에서 제 </a:t>
            </a:r>
            <a:r>
              <a:rPr lang="en-US" altLang="ko-KR" dirty="0"/>
              <a:t>1</a:t>
            </a:r>
            <a:r>
              <a:rPr lang="ko-KR" altLang="en-US" dirty="0"/>
              <a:t>번으로 언급되었고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75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백서의 내용을 실제로 구현한 </a:t>
            </a:r>
            <a:r>
              <a:rPr lang="ko-KR" altLang="en-US" dirty="0" err="1"/>
              <a:t>비트코인이</a:t>
            </a:r>
            <a:r>
              <a:rPr lang="ko-KR" altLang="en-US" dirty="0"/>
              <a:t> 최초로 배포가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최초에 생성된 블록을 제네시스 블록이라고 칭하는데 첫 </a:t>
            </a:r>
            <a:r>
              <a:rPr lang="ko-KR" altLang="en-US" dirty="0" err="1"/>
              <a:t>번쨰</a:t>
            </a:r>
            <a:r>
              <a:rPr lang="ko-KR" altLang="en-US" dirty="0"/>
              <a:t> 블록이 생성된 이후에 다음 블록이 지속적으로 생성되어 마치 체인처럼 이전 블록에 연결되기 </a:t>
            </a:r>
            <a:r>
              <a:rPr lang="ko-KR" altLang="en-US" dirty="0" err="1"/>
              <a:t>떄문에</a:t>
            </a:r>
            <a:endParaRPr lang="en-US" altLang="ko-KR" dirty="0"/>
          </a:p>
          <a:p>
            <a:r>
              <a:rPr lang="ko-KR" altLang="en-US" dirty="0"/>
              <a:t>제네시스 블록이 생성되었다는 것은 해당 블록체인 네트워크가 시작된 첫번쨰 출발점이라는 상징적 의미를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92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년에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나카모토는</a:t>
            </a:r>
            <a:r>
              <a:rPr lang="ko-KR" altLang="en-US" dirty="0"/>
              <a:t> </a:t>
            </a:r>
            <a:r>
              <a:rPr lang="en-US" altLang="ko-KR" dirty="0"/>
              <a:t>50BT</a:t>
            </a:r>
            <a:r>
              <a:rPr lang="ko-KR" altLang="en-US" dirty="0" err="1"/>
              <a:t>ㅊ를</a:t>
            </a:r>
            <a:r>
              <a:rPr lang="ko-KR" altLang="en-US" dirty="0"/>
              <a:t> 채굴하고 이를 할 </a:t>
            </a:r>
            <a:r>
              <a:rPr lang="ko-KR" altLang="en-US" dirty="0" err="1"/>
              <a:t>피니라는</a:t>
            </a:r>
            <a:r>
              <a:rPr lang="ko-KR" altLang="en-US" dirty="0"/>
              <a:t> 외국인에게 </a:t>
            </a:r>
            <a:r>
              <a:rPr lang="en-US" altLang="ko-KR" dirty="0"/>
              <a:t>10 </a:t>
            </a:r>
            <a:r>
              <a:rPr lang="ko-KR" altLang="en-US" dirty="0" err="1"/>
              <a:t>비트코인을</a:t>
            </a:r>
            <a:r>
              <a:rPr lang="ko-KR" altLang="en-US" dirty="0"/>
              <a:t> 송금을 했는데 할 </a:t>
            </a:r>
            <a:r>
              <a:rPr lang="ko-KR" altLang="en-US" dirty="0" err="1"/>
              <a:t>피니는</a:t>
            </a:r>
            <a:r>
              <a:rPr lang="ko-KR" altLang="en-US" dirty="0"/>
              <a:t> 본인의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ko-KR" altLang="en-US" dirty="0" err="1"/>
              <a:t>비트코인을</a:t>
            </a:r>
            <a:r>
              <a:rPr lang="ko-KR" altLang="en-US" dirty="0"/>
              <a:t> </a:t>
            </a:r>
            <a:r>
              <a:rPr lang="ko-KR" altLang="en-US" dirty="0" err="1"/>
              <a:t>채굴했는ㄷ데</a:t>
            </a:r>
            <a:r>
              <a:rPr lang="ko-KR" altLang="en-US" dirty="0"/>
              <a:t> 당시 블록 번호가 </a:t>
            </a:r>
            <a:r>
              <a:rPr lang="en-US" altLang="ko-KR" dirty="0"/>
              <a:t>70</a:t>
            </a:r>
            <a:r>
              <a:rPr lang="ko-KR" altLang="en-US" dirty="0" err="1"/>
              <a:t>번대</a:t>
            </a:r>
            <a:r>
              <a:rPr lang="ko-KR" altLang="en-US" dirty="0"/>
              <a:t> 였으며 창시자를</a:t>
            </a:r>
            <a:endParaRPr lang="en-US" altLang="ko-KR" dirty="0"/>
          </a:p>
          <a:p>
            <a:r>
              <a:rPr lang="ko-KR" altLang="en-US" dirty="0"/>
              <a:t>제외하고 채굴에 성공한 최초의 </a:t>
            </a:r>
            <a:r>
              <a:rPr lang="ko-KR" altLang="en-US" dirty="0" err="1"/>
              <a:t>비트코인</a:t>
            </a:r>
            <a:r>
              <a:rPr lang="ko-KR" altLang="en-US" dirty="0"/>
              <a:t> 채굴자가 </a:t>
            </a:r>
            <a:r>
              <a:rPr lang="ko-KR" altLang="en-US" dirty="0" err="1"/>
              <a:t>되엇습니다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31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거래가 시작되었지만 처음에는 주목받지 못하였고 매니아 층을 중심으로 점점 </a:t>
            </a:r>
            <a:r>
              <a:rPr lang="ko-KR" altLang="en-US" dirty="0" err="1"/>
              <a:t>퍼져나갔는데</a:t>
            </a:r>
            <a:endParaRPr lang="en-US" altLang="ko-KR" dirty="0"/>
          </a:p>
          <a:p>
            <a:r>
              <a:rPr lang="ko-KR" altLang="en-US" dirty="0"/>
              <a:t>당시 </a:t>
            </a:r>
            <a:r>
              <a:rPr lang="ko-KR" altLang="en-US" dirty="0" err="1"/>
              <a:t>첫환율</a:t>
            </a:r>
            <a:r>
              <a:rPr lang="ko-KR" altLang="en-US" dirty="0"/>
              <a:t> 공시 </a:t>
            </a:r>
            <a:r>
              <a:rPr lang="en-US" altLang="ko-KR" dirty="0"/>
              <a:t>1</a:t>
            </a:r>
            <a:r>
              <a:rPr lang="ko-KR" altLang="en-US" dirty="0"/>
              <a:t>달러당 </a:t>
            </a:r>
            <a:r>
              <a:rPr lang="en-US" altLang="ko-KR" dirty="0"/>
              <a:t>0.00076BTC</a:t>
            </a:r>
            <a:r>
              <a:rPr lang="ko-KR" altLang="en-US" dirty="0"/>
              <a:t>가 되었고 미국 플로리다에서 사는 </a:t>
            </a:r>
            <a:r>
              <a:rPr lang="ko-KR" altLang="en-US" dirty="0" err="1"/>
              <a:t>라스즐로</a:t>
            </a:r>
            <a:r>
              <a:rPr lang="ko-KR" altLang="en-US" dirty="0"/>
              <a:t> </a:t>
            </a:r>
            <a:r>
              <a:rPr lang="ko-KR" altLang="en-US" dirty="0" err="1"/>
              <a:t>핸예츠라는</a:t>
            </a:r>
            <a:r>
              <a:rPr lang="ko-KR" altLang="en-US" dirty="0"/>
              <a:t> 프로그래머가 처음으로 </a:t>
            </a:r>
            <a:r>
              <a:rPr lang="ko-KR" altLang="en-US" dirty="0" err="1"/>
              <a:t>비트코인을</a:t>
            </a:r>
            <a:r>
              <a:rPr lang="ko-KR" altLang="en-US" dirty="0"/>
              <a:t> 이용해 처음으로 피자 </a:t>
            </a:r>
            <a:r>
              <a:rPr lang="en-US" altLang="ko-KR" dirty="0"/>
              <a:t>2</a:t>
            </a:r>
            <a:r>
              <a:rPr lang="ko-KR" altLang="en-US" dirty="0"/>
              <a:t>판을 구매했는데</a:t>
            </a:r>
            <a:endParaRPr lang="en-US" altLang="ko-KR" dirty="0"/>
          </a:p>
          <a:p>
            <a:r>
              <a:rPr lang="ko-KR" altLang="en-US" dirty="0"/>
              <a:t>당시 피자 </a:t>
            </a:r>
            <a:r>
              <a:rPr lang="en-US" altLang="ko-KR" dirty="0"/>
              <a:t>2</a:t>
            </a:r>
            <a:r>
              <a:rPr lang="ko-KR" altLang="en-US" dirty="0"/>
              <a:t>판의 가격은 </a:t>
            </a:r>
            <a:r>
              <a:rPr lang="en-US" altLang="ko-KR" dirty="0"/>
              <a:t>40</a:t>
            </a:r>
            <a:r>
              <a:rPr lang="ko-KR" altLang="en-US" dirty="0"/>
              <a:t>달러였고 </a:t>
            </a:r>
            <a:r>
              <a:rPr lang="en-US" altLang="ko-KR" dirty="0"/>
              <a:t>10,000 </a:t>
            </a:r>
            <a:r>
              <a:rPr lang="ko-KR" altLang="en-US" dirty="0" err="1"/>
              <a:t>비트코인을</a:t>
            </a:r>
            <a:r>
              <a:rPr lang="ko-KR" altLang="en-US" dirty="0"/>
              <a:t> 지불을 </a:t>
            </a:r>
            <a:r>
              <a:rPr lang="ko-KR" altLang="en-US" dirty="0" err="1"/>
              <a:t>한것으로</a:t>
            </a:r>
            <a:r>
              <a:rPr lang="ko-KR" altLang="en-US" dirty="0"/>
              <a:t> </a:t>
            </a:r>
            <a:r>
              <a:rPr lang="ko-KR" altLang="en-US" dirty="0" err="1"/>
              <a:t>알려져있습니다</a:t>
            </a:r>
            <a:endParaRPr lang="en-US" altLang="ko-KR" dirty="0"/>
          </a:p>
          <a:p>
            <a:r>
              <a:rPr lang="ko-KR" altLang="en-US" dirty="0"/>
              <a:t>당시에 지불한 </a:t>
            </a:r>
            <a:r>
              <a:rPr lang="ko-KR" altLang="en-US" dirty="0" err="1"/>
              <a:t>비트코인은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기준으로 </a:t>
            </a:r>
            <a:r>
              <a:rPr lang="en-US" altLang="ko-KR" dirty="0"/>
              <a:t>10,000</a:t>
            </a:r>
            <a:r>
              <a:rPr lang="ko-KR" altLang="en-US" dirty="0" err="1"/>
              <a:t>비트코인은</a:t>
            </a:r>
            <a:r>
              <a:rPr lang="ko-KR" altLang="en-US" dirty="0"/>
              <a:t> 약 </a:t>
            </a:r>
            <a:r>
              <a:rPr lang="en-US" altLang="ko-KR" dirty="0"/>
              <a:t>691</a:t>
            </a:r>
            <a:r>
              <a:rPr lang="ko-KR" altLang="en-US" dirty="0"/>
              <a:t>억에 해당하는 어마어마한 금액이라고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54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기술 기업 </a:t>
            </a:r>
            <a:r>
              <a:rPr lang="ko-KR" altLang="en-US" dirty="0" err="1"/>
              <a:t>블록스트림이</a:t>
            </a:r>
            <a:r>
              <a:rPr lang="ko-KR" altLang="en-US" dirty="0"/>
              <a:t> 엘살바도르를 세상에게 먼저 선보이기 위한 </a:t>
            </a:r>
            <a:r>
              <a:rPr lang="ko-KR" altLang="en-US" dirty="0" err="1"/>
              <a:t>비트코인</a:t>
            </a:r>
            <a:r>
              <a:rPr lang="ko-KR" altLang="en-US" dirty="0"/>
              <a:t> 모델 국가로 만들기 위해 전문성과 기술을 투입하기로 밝혔고</a:t>
            </a:r>
            <a:endParaRPr lang="en-US" altLang="ko-KR" dirty="0"/>
          </a:p>
          <a:p>
            <a:r>
              <a:rPr lang="ko-KR" altLang="en-US" dirty="0"/>
              <a:t>엘살바도르 상공에 인공위성 인프라를 구축하여 엘살바도르를 어디서든  땅위에서 인터넷 연결이 힘든 엘살바도르 어디서든 인터넷을 연결 할 수 있도록 하는 기술인데 인터넷을 통해 </a:t>
            </a:r>
            <a:r>
              <a:rPr lang="ko-KR" altLang="en-US" dirty="0" err="1"/>
              <a:t>비트코인에</a:t>
            </a:r>
            <a:r>
              <a:rPr lang="ko-KR" altLang="en-US" dirty="0"/>
              <a:t> 접근해서</a:t>
            </a:r>
            <a:endParaRPr lang="en-US" altLang="ko-KR" dirty="0"/>
          </a:p>
          <a:p>
            <a:r>
              <a:rPr lang="ko-KR" altLang="en-US" dirty="0"/>
              <a:t>법정 통화 </a:t>
            </a:r>
            <a:r>
              <a:rPr lang="ko-KR" altLang="en-US" dirty="0" err="1"/>
              <a:t>비트코인에</a:t>
            </a:r>
            <a:r>
              <a:rPr lang="ko-KR" altLang="en-US" dirty="0"/>
              <a:t> 접근할 수 </a:t>
            </a:r>
            <a:r>
              <a:rPr lang="ko-KR" altLang="en-US" dirty="0" err="1"/>
              <a:t>잇도록</a:t>
            </a:r>
            <a:r>
              <a:rPr lang="ko-KR" altLang="en-US" dirty="0"/>
              <a:t> 준비하고 있고 엘살바도르 대통령은 이 해당 내용을 트위터에 트윗하고 발표하였고</a:t>
            </a:r>
            <a:endParaRPr lang="en-US" altLang="ko-KR" dirty="0"/>
          </a:p>
          <a:p>
            <a:r>
              <a:rPr lang="ko-KR" altLang="en-US" dirty="0" err="1"/>
              <a:t>블록스트림은</a:t>
            </a:r>
            <a:r>
              <a:rPr lang="ko-KR" altLang="en-US" dirty="0"/>
              <a:t> 라이트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832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요즘들어</a:t>
            </a:r>
            <a:r>
              <a:rPr lang="ko-KR" altLang="en-US" dirty="0"/>
              <a:t> </a:t>
            </a:r>
            <a:r>
              <a:rPr lang="ko-KR" altLang="en-US" dirty="0" err="1"/>
              <a:t>일론머스크가</a:t>
            </a:r>
            <a:r>
              <a:rPr lang="ko-KR" altLang="en-US" dirty="0"/>
              <a:t> 트위터를 통해서 </a:t>
            </a:r>
            <a:r>
              <a:rPr lang="ko-KR" altLang="en-US" dirty="0" err="1"/>
              <a:t>도지코인을</a:t>
            </a:r>
            <a:r>
              <a:rPr lang="ko-KR" altLang="en-US" dirty="0"/>
              <a:t> 사고 팔고 </a:t>
            </a:r>
            <a:r>
              <a:rPr lang="ko-KR" altLang="en-US" dirty="0" err="1"/>
              <a:t>도지코인을</a:t>
            </a:r>
            <a:r>
              <a:rPr lang="ko-KR" altLang="en-US" dirty="0"/>
              <a:t> </a:t>
            </a:r>
            <a:r>
              <a:rPr lang="en-US" altLang="ko-KR" dirty="0"/>
              <a:t>space x</a:t>
            </a:r>
            <a:r>
              <a:rPr lang="ko-KR" altLang="en-US" dirty="0"/>
              <a:t> 사업에 도입해 달나라로 </a:t>
            </a:r>
            <a:r>
              <a:rPr lang="ko-KR" altLang="en-US" dirty="0" err="1"/>
              <a:t>갈때</a:t>
            </a:r>
            <a:r>
              <a:rPr lang="ko-KR" altLang="en-US" dirty="0"/>
              <a:t> 화폐로 </a:t>
            </a:r>
            <a:r>
              <a:rPr lang="ko-KR" altLang="en-US" dirty="0" err="1"/>
              <a:t>도지코인을</a:t>
            </a:r>
            <a:r>
              <a:rPr lang="ko-KR" altLang="en-US" dirty="0"/>
              <a:t> </a:t>
            </a:r>
            <a:r>
              <a:rPr lang="ko-KR" altLang="en-US" dirty="0" err="1"/>
              <a:t>받겟다느니</a:t>
            </a:r>
            <a:r>
              <a:rPr lang="ko-KR" altLang="en-US" dirty="0"/>
              <a:t> 이상한 소리를 </a:t>
            </a:r>
            <a:r>
              <a:rPr lang="ko-KR" altLang="en-US" dirty="0" err="1"/>
              <a:t>많이하면서</a:t>
            </a:r>
            <a:endParaRPr lang="en-US" altLang="ko-KR" dirty="0"/>
          </a:p>
          <a:p>
            <a:r>
              <a:rPr lang="ko-KR" altLang="en-US" dirty="0"/>
              <a:t>코인 시장이 요동치기 시작하면서 </a:t>
            </a:r>
            <a:r>
              <a:rPr lang="ko-KR" altLang="en-US" dirty="0" err="1"/>
              <a:t>최근들어</a:t>
            </a:r>
            <a:r>
              <a:rPr lang="ko-KR" altLang="en-US" dirty="0"/>
              <a:t> 뉴스에 코인에 대한 이야기가 더 많이 나오고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최근에 코인을 다양한 분야에 도입하여 </a:t>
            </a:r>
            <a:r>
              <a:rPr lang="ko-KR" altLang="en-US" dirty="0" err="1"/>
              <a:t>사용할려고</a:t>
            </a:r>
            <a:r>
              <a:rPr lang="ko-KR" altLang="en-US" dirty="0"/>
              <a:t> 많이 노력하고 있는 추세이고 </a:t>
            </a:r>
            <a:r>
              <a:rPr lang="ko-KR" altLang="en-US" dirty="0" err="1"/>
              <a:t>야놀자의</a:t>
            </a:r>
            <a:r>
              <a:rPr lang="ko-KR" altLang="en-US" dirty="0"/>
              <a:t> 경우 </a:t>
            </a:r>
            <a:r>
              <a:rPr lang="ko-KR" altLang="en-US" dirty="0" err="1"/>
              <a:t>밀크코인을</a:t>
            </a:r>
            <a:r>
              <a:rPr lang="ko-KR" altLang="en-US" dirty="0"/>
              <a:t> </a:t>
            </a:r>
            <a:r>
              <a:rPr lang="ko-KR" altLang="en-US" dirty="0" err="1"/>
              <a:t>야놀자</a:t>
            </a:r>
            <a:r>
              <a:rPr lang="ko-KR" altLang="en-US" dirty="0"/>
              <a:t> 포인트를 대신하여 제공하는 서비스</a:t>
            </a:r>
            <a:r>
              <a:rPr lang="en-US" altLang="ko-KR" dirty="0"/>
              <a:t>, </a:t>
            </a:r>
            <a:r>
              <a:rPr lang="ko-KR" altLang="en-US" dirty="0"/>
              <a:t>그리고 메가박스의</a:t>
            </a:r>
            <a:endParaRPr lang="en-US" altLang="ko-KR" dirty="0"/>
          </a:p>
          <a:p>
            <a:r>
              <a:rPr lang="ko-KR" altLang="en-US" dirty="0"/>
              <a:t>경우에도 </a:t>
            </a:r>
            <a:r>
              <a:rPr lang="ko-KR" altLang="en-US" dirty="0" err="1"/>
              <a:t>밀크코인을</a:t>
            </a:r>
            <a:r>
              <a:rPr lang="ko-KR" altLang="en-US" dirty="0"/>
              <a:t> 채택하여 해당 코인을 통해 다양한 마케팅을 </a:t>
            </a:r>
            <a:r>
              <a:rPr lang="ko-KR" altLang="en-US" dirty="0" err="1"/>
              <a:t>할려고</a:t>
            </a:r>
            <a:r>
              <a:rPr lang="ko-KR" altLang="en-US" dirty="0"/>
              <a:t> 노력하고 있는 것으로 보여지고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또한 가상화폐의 등락이 </a:t>
            </a:r>
            <a:r>
              <a:rPr lang="ko-KR" altLang="en-US" dirty="0" err="1"/>
              <a:t>요즘들어</a:t>
            </a:r>
            <a:r>
              <a:rPr lang="ko-KR" altLang="en-US" dirty="0"/>
              <a:t> 더 심해지고 </a:t>
            </a:r>
            <a:r>
              <a:rPr lang="en-US" altLang="ko-KR" dirty="0"/>
              <a:t>2020</a:t>
            </a:r>
            <a:r>
              <a:rPr lang="ko-KR" altLang="en-US" dirty="0"/>
              <a:t>년 초반에 코인에 투자하던 사람들이 대박을 치게 되면서 해당 사람들의 성공 스토리가 각 종 소셜 </a:t>
            </a:r>
            <a:r>
              <a:rPr lang="ko-KR" altLang="en-US" dirty="0" err="1"/>
              <a:t>미더에서</a:t>
            </a:r>
            <a:r>
              <a:rPr lang="ko-KR" altLang="en-US" dirty="0"/>
              <a:t> 공유되면서</a:t>
            </a:r>
            <a:endParaRPr lang="en-US" altLang="ko-KR" dirty="0"/>
          </a:p>
          <a:p>
            <a:r>
              <a:rPr lang="ko-KR" altLang="en-US" dirty="0"/>
              <a:t>너도 나도 가상화폐에 </a:t>
            </a:r>
            <a:r>
              <a:rPr lang="ko-KR" altLang="en-US" dirty="0" err="1"/>
              <a:t>투자할려고</a:t>
            </a:r>
            <a:r>
              <a:rPr lang="ko-KR" altLang="en-US" dirty="0"/>
              <a:t> 하는 사람들이 많이 급증하고 그만큼 돈을 또 많이 잃는 사람들이 속출하고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08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비트코인은</a:t>
            </a:r>
            <a:r>
              <a:rPr lang="ko-KR" altLang="en-US" dirty="0"/>
              <a:t> 현재 </a:t>
            </a:r>
            <a:r>
              <a:rPr lang="en-US" altLang="ko-KR" dirty="0"/>
              <a:t>2017</a:t>
            </a:r>
            <a:r>
              <a:rPr lang="ko-KR" altLang="en-US" dirty="0"/>
              <a:t>년 에 들어서서 급등하기 시작하다가 또 죽기 시작하더니 꾸준하게 오르다가 </a:t>
            </a:r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~2021</a:t>
            </a:r>
            <a:r>
              <a:rPr lang="ko-KR" altLang="en-US" dirty="0"/>
              <a:t>년에 들어서면 엄청나게 급등한 그래프를 보실 수 잇습니다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코인 시장이 더욱더 활성화되면서 다양한 거래소들이 점점 속출하기 시작했고 대표적으로 </a:t>
            </a:r>
            <a:r>
              <a:rPr lang="ko-KR" altLang="en-US" dirty="0" err="1"/>
              <a:t>빗썸</a:t>
            </a:r>
            <a:r>
              <a:rPr lang="en-US" altLang="ko-KR" dirty="0"/>
              <a:t>, </a:t>
            </a:r>
            <a:r>
              <a:rPr lang="ko-KR" altLang="en-US" dirty="0" err="1"/>
              <a:t>코인프러그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업비트가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비트소닉과</a:t>
            </a:r>
            <a:r>
              <a:rPr lang="ko-KR" altLang="en-US" dirty="0"/>
              <a:t> 같은 거래소들도 있었는데 해당 거래소의 경우 매도 자체를 안되게 </a:t>
            </a:r>
            <a:r>
              <a:rPr lang="ko-KR" altLang="en-US" dirty="0" err="1"/>
              <a:t>막아놓고</a:t>
            </a:r>
            <a:r>
              <a:rPr lang="ko-KR" altLang="en-US" dirty="0"/>
              <a:t> 서버를 닫고 </a:t>
            </a:r>
            <a:r>
              <a:rPr lang="ko-KR" altLang="en-US" dirty="0" err="1"/>
              <a:t>난뒤에</a:t>
            </a:r>
            <a:r>
              <a:rPr lang="ko-KR" altLang="en-US" dirty="0"/>
              <a:t> 대표가 도주해버리는 사건이 생기면서</a:t>
            </a:r>
            <a:endParaRPr lang="en-US" altLang="ko-KR" dirty="0"/>
          </a:p>
          <a:p>
            <a:r>
              <a:rPr lang="ko-KR" altLang="en-US" dirty="0"/>
              <a:t>거래소가 돈을 돌려주지 않고 도망치는 사례가 지속적으로 발생하고 있는 추세이고 여기에 대한 원인으로는 누구나 거래소를 차릴 수 있고 </a:t>
            </a:r>
            <a:endParaRPr lang="en-US" altLang="ko-KR" dirty="0"/>
          </a:p>
          <a:p>
            <a:r>
              <a:rPr lang="ko-KR" altLang="en-US" dirty="0"/>
              <a:t>이에 대한 정부의 규제가 아직까지 제대로 생기지 않았을 뿐더러 누구나 코인을 </a:t>
            </a:r>
            <a:r>
              <a:rPr lang="ko-KR" altLang="en-US" dirty="0" err="1"/>
              <a:t>만들수</a:t>
            </a:r>
            <a:r>
              <a:rPr lang="ko-KR" altLang="en-US" dirty="0"/>
              <a:t> 있는 시스템 때문에 코인을 만들어서 해당 코인을 사용자들이 어느정도 구매하면</a:t>
            </a:r>
            <a:endParaRPr lang="en-US" altLang="ko-KR" dirty="0"/>
          </a:p>
          <a:p>
            <a:r>
              <a:rPr lang="ko-KR" altLang="en-US" dirty="0"/>
              <a:t>그에 대한 구매금액을 전부다 들고 도망치는 사건들도 해외에서 지속적으로 나타나고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블록체인의 </a:t>
            </a:r>
            <a:r>
              <a:rPr lang="ko-KR" altLang="en-US" dirty="0" err="1"/>
              <a:t>구조중</a:t>
            </a:r>
            <a:r>
              <a:rPr lang="ko-KR" altLang="en-US" dirty="0"/>
              <a:t> 네트워크에 대해서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r>
              <a:rPr lang="ko-KR" altLang="en-US" dirty="0"/>
              <a:t>블록체인 개발 이전의 세대에는 주로 사용하는 네트워크 시스템은 중앙관리자가 존재하는 즉 금융기관이 모든 거래기록을 관리하는 중앙집중형 금융 시스템에 근거하고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거래 기록을 제 </a:t>
            </a:r>
            <a:r>
              <a:rPr lang="en-US" altLang="ko-KR" dirty="0"/>
              <a:t>3</a:t>
            </a:r>
            <a:r>
              <a:rPr lang="ko-KR" altLang="en-US" dirty="0"/>
              <a:t>신뢰기관에서 그 정보들을 사용자들에게 전달하고 기록하는 시스템의 구조였는데 비해 블록체인의 네트워크는 제 </a:t>
            </a:r>
            <a:r>
              <a:rPr lang="en-US" altLang="ko-KR" dirty="0"/>
              <a:t>3 </a:t>
            </a:r>
            <a:r>
              <a:rPr lang="ko-KR" altLang="en-US" dirty="0"/>
              <a:t>기관없이 사용자들끼리 각각의 블록에 기록을 담아</a:t>
            </a:r>
            <a:endParaRPr lang="en-US" altLang="ko-KR" dirty="0"/>
          </a:p>
          <a:p>
            <a:r>
              <a:rPr lang="ko-KR" altLang="en-US" dirty="0"/>
              <a:t>저장함으로써 중앙화에서 벗어난 각각 개인의 컴퓨터 및 서버가 클라이언트 역할을 하며 정보를 서로 공유하는 방식을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1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비트코인은</a:t>
            </a:r>
            <a:r>
              <a:rPr lang="ko-KR" altLang="en-US" dirty="0"/>
              <a:t> 아까 역사를 </a:t>
            </a:r>
            <a:r>
              <a:rPr lang="ko-KR" altLang="en-US" dirty="0" err="1"/>
              <a:t>말씀드렸다싶이</a:t>
            </a:r>
            <a:r>
              <a:rPr lang="ko-KR" altLang="en-US" dirty="0"/>
              <a:t>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나카모토라는</a:t>
            </a:r>
            <a:r>
              <a:rPr lang="ko-KR" altLang="en-US" dirty="0"/>
              <a:t> </a:t>
            </a:r>
            <a:r>
              <a:rPr lang="ko-KR" altLang="en-US" dirty="0" err="1"/>
              <a:t>얼굴모르는</a:t>
            </a:r>
            <a:r>
              <a:rPr lang="ko-KR" altLang="en-US" dirty="0"/>
              <a:t> 사람이 가상화폐를 만들었다고 하는데 만들게 된 이유로는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글로블</a:t>
            </a:r>
            <a:r>
              <a:rPr lang="ko-KR" altLang="en-US" dirty="0"/>
              <a:t> 금융위기에 따른</a:t>
            </a:r>
            <a:endParaRPr lang="en-US" altLang="ko-KR" dirty="0"/>
          </a:p>
          <a:p>
            <a:r>
              <a:rPr lang="ko-KR" altLang="en-US" dirty="0"/>
              <a:t>미국과 세계 경제 </a:t>
            </a:r>
            <a:r>
              <a:rPr lang="ko-KR" altLang="en-US" dirty="0" err="1"/>
              <a:t>침제</a:t>
            </a:r>
            <a:r>
              <a:rPr lang="ko-KR" altLang="en-US" dirty="0"/>
              <a:t> </a:t>
            </a:r>
            <a:r>
              <a:rPr lang="ko-KR" altLang="en-US" dirty="0" err="1"/>
              <a:t>리먼브라더스의</a:t>
            </a:r>
            <a:r>
              <a:rPr lang="ko-KR" altLang="en-US" dirty="0"/>
              <a:t> 파산과 같은 사태로 인해서 월가는 위기에 쉽게 벗어 낫지만 사실상 누구도 책임지는 주체가 없는 사태가 일어나면서 이에 대한 반발 심으로 </a:t>
            </a:r>
            <a:endParaRPr lang="en-US" altLang="ko-KR" dirty="0"/>
          </a:p>
          <a:p>
            <a:r>
              <a:rPr lang="ko-KR" altLang="en-US" dirty="0"/>
              <a:t>각국 중앙은행 자의적통화정책에 대한 </a:t>
            </a:r>
            <a:r>
              <a:rPr lang="ko-KR" altLang="en-US" dirty="0" err="1"/>
              <a:t>반발로개발을</a:t>
            </a:r>
            <a:r>
              <a:rPr lang="ko-KR" altLang="en-US" dirty="0"/>
              <a:t> 했다고 알려져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이에 대한 반발심으로 신용보다는 암호화 기술에 기반한 전자지불 시스템을 이용하여 제 </a:t>
            </a:r>
            <a:r>
              <a:rPr lang="en-US" altLang="ko-KR" dirty="0"/>
              <a:t>3</a:t>
            </a:r>
            <a:r>
              <a:rPr lang="ko-KR" altLang="en-US" dirty="0"/>
              <a:t>자인 신용기관 없이도 직접적인 거래가 가능할 수 </a:t>
            </a:r>
            <a:r>
              <a:rPr lang="ko-KR" altLang="en-US" dirty="0" err="1"/>
              <a:t>있느</a:t>
            </a:r>
            <a:r>
              <a:rPr lang="ko-KR" altLang="en-US" dirty="0"/>
              <a:t> </a:t>
            </a:r>
            <a:r>
              <a:rPr lang="ko-KR" altLang="en-US" dirty="0" err="1"/>
              <a:t>ㄴ시스템을</a:t>
            </a:r>
            <a:r>
              <a:rPr lang="ko-KR" altLang="en-US" dirty="0"/>
              <a:t> </a:t>
            </a:r>
            <a:r>
              <a:rPr lang="ko-KR" altLang="en-US" dirty="0" err="1"/>
              <a:t>구축하기위해ㅣ</a:t>
            </a:r>
            <a:r>
              <a:rPr lang="ko-KR" altLang="en-US" dirty="0"/>
              <a:t> 코인을 </a:t>
            </a:r>
            <a:r>
              <a:rPr lang="ko-KR" altLang="en-US" dirty="0" err="1"/>
              <a:t>만들었다고하는게</a:t>
            </a:r>
            <a:r>
              <a:rPr lang="ko-KR" altLang="en-US" dirty="0"/>
              <a:t> 지금까지</a:t>
            </a:r>
            <a:endParaRPr lang="en-US" altLang="ko-KR" dirty="0"/>
          </a:p>
          <a:p>
            <a:r>
              <a:rPr lang="ko-KR" altLang="en-US" dirty="0"/>
              <a:t>알려져 있는 사실입니다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55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비트코인을</a:t>
            </a:r>
            <a:r>
              <a:rPr lang="ko-KR" altLang="en-US" dirty="0"/>
              <a:t> 얻는 방법으로는 채굴이 있고 채굴은 누구나 수학문제를 해석하는 방식으로 </a:t>
            </a:r>
            <a:r>
              <a:rPr lang="ko-KR" altLang="en-US" dirty="0" err="1"/>
              <a:t>진행을하는</a:t>
            </a:r>
            <a:r>
              <a:rPr lang="ko-KR" altLang="en-US" dirty="0"/>
              <a:t> 것이고 </a:t>
            </a:r>
            <a:r>
              <a:rPr lang="ko-KR" altLang="en-US" dirty="0" err="1"/>
              <a:t>이에대한</a:t>
            </a:r>
            <a:r>
              <a:rPr lang="ko-KR" altLang="en-US" dirty="0"/>
              <a:t> 대가로 </a:t>
            </a:r>
            <a:r>
              <a:rPr lang="ko-KR" altLang="en-US" dirty="0" err="1"/>
              <a:t>비트코인을</a:t>
            </a:r>
            <a:r>
              <a:rPr lang="ko-KR" altLang="en-US" dirty="0"/>
              <a:t> 획득하는 시스템으로 </a:t>
            </a:r>
            <a:r>
              <a:rPr lang="ko-KR" altLang="en-US" dirty="0" err="1"/>
              <a:t>이루어져있습니다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2,100</a:t>
            </a:r>
            <a:r>
              <a:rPr lang="ko-KR" altLang="en-US" dirty="0"/>
              <a:t>만 </a:t>
            </a:r>
            <a:r>
              <a:rPr lang="ko-KR" altLang="en-US" dirty="0" err="1"/>
              <a:t>비트코인을</a:t>
            </a:r>
            <a:r>
              <a:rPr lang="ko-KR" altLang="en-US" dirty="0"/>
              <a:t> </a:t>
            </a:r>
            <a:r>
              <a:rPr lang="ko-KR" altLang="en-US" dirty="0" err="1"/>
              <a:t>캘수</a:t>
            </a:r>
            <a:r>
              <a:rPr lang="ko-KR" altLang="en-US" dirty="0"/>
              <a:t> 있고 지속적으로 채굴을 하면서 난이도도 점점 올라가고 발행 </a:t>
            </a:r>
            <a:r>
              <a:rPr lang="ko-KR" altLang="en-US" dirty="0" err="1"/>
              <a:t>한정량이</a:t>
            </a:r>
            <a:r>
              <a:rPr lang="ko-KR" altLang="en-US" dirty="0"/>
              <a:t> 정해져 있기때문에 시간을 </a:t>
            </a:r>
            <a:r>
              <a:rPr lang="ko-KR" altLang="en-US" dirty="0" err="1"/>
              <a:t>계산해봣을때</a:t>
            </a:r>
            <a:r>
              <a:rPr lang="ko-KR" altLang="en-US" dirty="0"/>
              <a:t> </a:t>
            </a:r>
            <a:r>
              <a:rPr lang="en-US" altLang="ko-KR" dirty="0"/>
              <a:t>2140</a:t>
            </a:r>
            <a:r>
              <a:rPr lang="ko-KR" altLang="en-US" dirty="0" err="1"/>
              <a:t>년쯤되었을때</a:t>
            </a:r>
            <a:r>
              <a:rPr lang="ko-KR" altLang="en-US" dirty="0"/>
              <a:t> 모든 </a:t>
            </a:r>
            <a:r>
              <a:rPr lang="ko-KR" altLang="en-US" dirty="0" err="1"/>
              <a:t>비트코인이</a:t>
            </a:r>
            <a:r>
              <a:rPr lang="ko-KR" altLang="en-US" dirty="0"/>
              <a:t> 채굴 될 것으로 전망 </a:t>
            </a:r>
            <a:r>
              <a:rPr lang="ko-KR" altLang="en-US" dirty="0" err="1"/>
              <a:t>되고있습니다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채굴을 </a:t>
            </a:r>
            <a:r>
              <a:rPr lang="ko-KR" altLang="en-US" dirty="0" err="1"/>
              <a:t>진행할때</a:t>
            </a:r>
            <a:r>
              <a:rPr lang="ko-KR" altLang="en-US" dirty="0"/>
              <a:t> 암호를 </a:t>
            </a:r>
            <a:r>
              <a:rPr lang="ko-KR" altLang="en-US" dirty="0" err="1"/>
              <a:t>풀때</a:t>
            </a:r>
            <a:r>
              <a:rPr lang="ko-KR" altLang="en-US" dirty="0"/>
              <a:t> 걸리는 시간으로는 </a:t>
            </a:r>
            <a:r>
              <a:rPr lang="en-US" altLang="ko-KR" dirty="0"/>
              <a:t>pc 1</a:t>
            </a:r>
            <a:r>
              <a:rPr lang="ko-KR" altLang="en-US" dirty="0"/>
              <a:t>대로 </a:t>
            </a:r>
            <a:r>
              <a:rPr lang="en-US" altLang="ko-KR" dirty="0"/>
              <a:t>5</a:t>
            </a:r>
            <a:r>
              <a:rPr lang="ko-KR" altLang="en-US" dirty="0"/>
              <a:t>년이라는 </a:t>
            </a:r>
            <a:r>
              <a:rPr lang="ko-KR" altLang="en-US" dirty="0" err="1"/>
              <a:t>시간이필요하다고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20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채굴말고</a:t>
            </a:r>
            <a:r>
              <a:rPr lang="ko-KR" altLang="en-US" dirty="0"/>
              <a:t> </a:t>
            </a:r>
            <a:r>
              <a:rPr lang="ko-KR" altLang="en-US" dirty="0" err="1"/>
              <a:t>비트코인을</a:t>
            </a:r>
            <a:r>
              <a:rPr lang="ko-KR" altLang="en-US" dirty="0"/>
              <a:t> 얻을 수 있는 방법으로는 </a:t>
            </a:r>
            <a:r>
              <a:rPr lang="ko-KR" altLang="en-US" dirty="0" err="1"/>
              <a:t>비트코인</a:t>
            </a:r>
            <a:r>
              <a:rPr lang="en-US" altLang="ko-KR" dirty="0"/>
              <a:t> </a:t>
            </a:r>
            <a:r>
              <a:rPr lang="ko-KR" altLang="en-US" dirty="0"/>
              <a:t>환전소나 거래소를 통해서 </a:t>
            </a:r>
            <a:r>
              <a:rPr lang="ko-KR" altLang="en-US" dirty="0" err="1"/>
              <a:t>구입을하는</a:t>
            </a:r>
            <a:r>
              <a:rPr lang="ko-KR" altLang="en-US" dirty="0"/>
              <a:t> </a:t>
            </a:r>
            <a:r>
              <a:rPr lang="ko-KR" altLang="en-US" dirty="0" err="1"/>
              <a:t>방법이있고</a:t>
            </a:r>
            <a:r>
              <a:rPr lang="ko-KR" altLang="en-US" dirty="0"/>
              <a:t>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atm</a:t>
            </a:r>
            <a:r>
              <a:rPr lang="ko-KR" altLang="en-US" dirty="0"/>
              <a:t>을 통해서 화폐를 지불함으로써 </a:t>
            </a:r>
            <a:r>
              <a:rPr lang="ko-KR" altLang="en-US" dirty="0" err="1"/>
              <a:t>비트코인을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17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비트코인의</a:t>
            </a:r>
            <a:r>
              <a:rPr lang="ko-KR" altLang="en-US" dirty="0"/>
              <a:t> 특징으로는 세계최초의 독립적인 사이버 머니</a:t>
            </a:r>
            <a:r>
              <a:rPr lang="en-US" altLang="ko-KR" dirty="0"/>
              <a:t>, </a:t>
            </a:r>
            <a:r>
              <a:rPr lang="ko-KR" altLang="en-US" dirty="0"/>
              <a:t>사용자 익명성을 보장하는 시스템</a:t>
            </a:r>
            <a:r>
              <a:rPr lang="en-US" altLang="ko-KR" dirty="0"/>
              <a:t> -&gt; </a:t>
            </a:r>
            <a:r>
              <a:rPr lang="ko-KR" altLang="en-US" dirty="0"/>
              <a:t>왜냐하면 사용자의 실명을 공개 </a:t>
            </a:r>
            <a:r>
              <a:rPr lang="ko-KR" altLang="en-US" dirty="0" err="1"/>
              <a:t>할필요없고</a:t>
            </a:r>
            <a:r>
              <a:rPr lang="ko-KR" altLang="en-US" dirty="0"/>
              <a:t> 지갑 주소만 전달하면 되는 시스템이기에</a:t>
            </a:r>
            <a:endParaRPr lang="en-US" altLang="ko-KR" dirty="0"/>
          </a:p>
          <a:p>
            <a:r>
              <a:rPr lang="ko-KR" altLang="en-US" dirty="0"/>
              <a:t>익명성 보장이 가능하고 주식과 같은 특징으로 수요 공급에 의해 가격의 등하락이 </a:t>
            </a:r>
            <a:r>
              <a:rPr lang="ko-KR" altLang="en-US" dirty="0" err="1"/>
              <a:t>있다는점</a:t>
            </a:r>
            <a:r>
              <a:rPr lang="ko-KR" altLang="en-US" dirty="0"/>
              <a:t> 그리고 비공개 키 기술을 통해서 암호화를 통해 안전거래가 </a:t>
            </a:r>
            <a:r>
              <a:rPr lang="ko-KR" altLang="en-US" dirty="0" err="1"/>
              <a:t>가능하다는점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중앙화된</a:t>
            </a:r>
            <a:r>
              <a:rPr lang="ko-KR" altLang="en-US" dirty="0"/>
              <a:t> 주체에서 관리하는 것이 아니라 </a:t>
            </a:r>
            <a:r>
              <a:rPr lang="en-US" altLang="ko-KR" dirty="0"/>
              <a:t>p2p </a:t>
            </a:r>
            <a:r>
              <a:rPr lang="ko-KR" altLang="en-US" dirty="0"/>
              <a:t>네트워크를 통해서 운영되기 때문에 개인계좌가 동결이 불가능하다는 점이 있습니다</a:t>
            </a:r>
            <a:r>
              <a:rPr lang="en-US" altLang="ko-KR" dirty="0"/>
              <a:t>. </a:t>
            </a:r>
            <a:r>
              <a:rPr lang="ko-KR" altLang="en-US" dirty="0"/>
              <a:t>그리고 제</a:t>
            </a:r>
            <a:r>
              <a:rPr lang="en-US" altLang="ko-KR" dirty="0"/>
              <a:t>3</a:t>
            </a:r>
            <a:r>
              <a:rPr lang="ko-KR" altLang="en-US" dirty="0"/>
              <a:t>자 금융기관이 없기때문에 </a:t>
            </a:r>
            <a:r>
              <a:rPr lang="ko-KR" altLang="en-US" dirty="0" err="1"/>
              <a:t>사용가자간의</a:t>
            </a:r>
            <a:r>
              <a:rPr lang="ko-KR" altLang="en-US" dirty="0"/>
              <a:t> 직거래를 진행하기에 거래에 제약이 </a:t>
            </a:r>
            <a:r>
              <a:rPr lang="ko-KR" altLang="en-US" dirty="0" err="1"/>
              <a:t>없다는점을</a:t>
            </a:r>
            <a:r>
              <a:rPr lang="ko-KR" altLang="en-US" dirty="0"/>
              <a:t> 마지막 특징으로 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21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해외에서 </a:t>
            </a:r>
            <a:r>
              <a:rPr lang="ko-KR" altLang="en-US" dirty="0" err="1"/>
              <a:t>비트코인이</a:t>
            </a:r>
            <a:r>
              <a:rPr lang="ko-KR" altLang="en-US" dirty="0"/>
              <a:t> 실제로 사용되고 </a:t>
            </a:r>
            <a:r>
              <a:rPr lang="ko-KR" altLang="en-US" dirty="0" err="1"/>
              <a:t>있는곳은</a:t>
            </a:r>
            <a:r>
              <a:rPr lang="ko-KR" altLang="en-US" dirty="0"/>
              <a:t> 점점 증가하고 있습니다</a:t>
            </a:r>
            <a:endParaRPr lang="en-US" altLang="ko-KR" dirty="0"/>
          </a:p>
          <a:p>
            <a:r>
              <a:rPr lang="ko-KR" altLang="en-US" dirty="0"/>
              <a:t>미국의 경우 이용매장 </a:t>
            </a:r>
            <a:r>
              <a:rPr lang="en-US" altLang="ko-KR" dirty="0"/>
              <a:t>442</a:t>
            </a:r>
            <a:r>
              <a:rPr lang="ko-KR" altLang="en-US" dirty="0"/>
              <a:t>곳으로 </a:t>
            </a:r>
            <a:r>
              <a:rPr lang="en-US" altLang="ko-KR" dirty="0"/>
              <a:t>2013</a:t>
            </a:r>
            <a:r>
              <a:rPr lang="ko-KR" altLang="en-US" dirty="0" err="1"/>
              <a:t>년기준이었음으로</a:t>
            </a:r>
            <a:r>
              <a:rPr lang="ko-KR" altLang="en-US" dirty="0"/>
              <a:t> 그 당시보다 몇배나 </a:t>
            </a:r>
            <a:r>
              <a:rPr lang="ko-KR" altLang="en-US" dirty="0" err="1"/>
              <a:t>많아졋을것이라고</a:t>
            </a:r>
            <a:r>
              <a:rPr lang="ko-KR" altLang="en-US" dirty="0"/>
              <a:t> 예상하고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캐나다의 경우에는 </a:t>
            </a:r>
            <a:r>
              <a:rPr lang="ko-KR" altLang="en-US" dirty="0" err="1"/>
              <a:t>비트코인에</a:t>
            </a:r>
            <a:r>
              <a:rPr lang="ko-KR" altLang="en-US" dirty="0"/>
              <a:t> 세금을 부과함으로써 화폐로서 능력을 </a:t>
            </a:r>
            <a:r>
              <a:rPr lang="ko-KR" altLang="en-US" dirty="0" err="1"/>
              <a:t>인정하고있는</a:t>
            </a:r>
            <a:r>
              <a:rPr lang="ko-KR" altLang="en-US" dirty="0"/>
              <a:t> 분위기이고 </a:t>
            </a:r>
            <a:endParaRPr lang="en-US" altLang="ko-KR" dirty="0"/>
          </a:p>
          <a:p>
            <a:r>
              <a:rPr lang="ko-KR" altLang="en-US" dirty="0"/>
              <a:t>독일의 경우 </a:t>
            </a:r>
            <a:r>
              <a:rPr lang="ko-KR" altLang="en-US" dirty="0" err="1"/>
              <a:t>비트코인을</a:t>
            </a:r>
            <a:r>
              <a:rPr lang="ko-KR" altLang="en-US" dirty="0"/>
              <a:t> 공식화폐로 실제로인정을 </a:t>
            </a:r>
            <a:r>
              <a:rPr lang="ko-KR" altLang="en-US" dirty="0" err="1"/>
              <a:t>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09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en-US" altLang="ko-KR" dirty="0"/>
              <a:t>442</a:t>
            </a:r>
            <a:r>
              <a:rPr lang="ko-KR" altLang="en-US" dirty="0" err="1"/>
              <a:t>곳이라고하다면</a:t>
            </a:r>
            <a:r>
              <a:rPr lang="ko-KR" altLang="en-US" dirty="0"/>
              <a:t> 느낌이 실제로 다가오지 않기에 예를 들자면 매장이 세계적으로 </a:t>
            </a:r>
            <a:r>
              <a:rPr lang="ko-KR" altLang="en-US" dirty="0" err="1"/>
              <a:t>가장많은</a:t>
            </a:r>
            <a:r>
              <a:rPr lang="ko-KR" altLang="en-US" dirty="0"/>
              <a:t> 스타벅스에서 미국에서 우선적으로 </a:t>
            </a:r>
            <a:r>
              <a:rPr lang="ko-KR" altLang="en-US" dirty="0" err="1"/>
              <a:t>비트코인으로</a:t>
            </a:r>
            <a:r>
              <a:rPr lang="ko-KR" altLang="en-US" dirty="0"/>
              <a:t> 커피를</a:t>
            </a:r>
            <a:endParaRPr lang="en-US" altLang="ko-KR" dirty="0"/>
          </a:p>
          <a:p>
            <a:r>
              <a:rPr lang="ko-KR" altLang="en-US" dirty="0"/>
              <a:t>구매할 수 있게끔 시범적으로 운영하고 있다고 </a:t>
            </a:r>
            <a:r>
              <a:rPr lang="ko-KR" altLang="en-US" dirty="0" err="1"/>
              <a:t>하고있습니다</a:t>
            </a:r>
            <a:endParaRPr lang="en-US" altLang="ko-KR" dirty="0"/>
          </a:p>
          <a:p>
            <a:r>
              <a:rPr lang="ko-KR" altLang="en-US" dirty="0"/>
              <a:t>또한 오른쪽을 보시면 </a:t>
            </a:r>
            <a:r>
              <a:rPr lang="ko-KR" altLang="en-US" dirty="0" err="1"/>
              <a:t>히트맵이</a:t>
            </a:r>
            <a:r>
              <a:rPr lang="ko-KR" altLang="en-US" dirty="0"/>
              <a:t> 그려져 있는데 주로 미국과 독일 </a:t>
            </a:r>
            <a:r>
              <a:rPr lang="ko-KR" altLang="en-US" dirty="0" err="1"/>
              <a:t>유럽쪽에</a:t>
            </a:r>
            <a:r>
              <a:rPr lang="ko-KR" altLang="en-US" dirty="0"/>
              <a:t> 열이 가장 많이 분포 해 </a:t>
            </a:r>
            <a:r>
              <a:rPr lang="ko-KR" altLang="en-US" dirty="0" err="1"/>
              <a:t>있는것을</a:t>
            </a:r>
            <a:r>
              <a:rPr lang="ko-KR" altLang="en-US" dirty="0"/>
              <a:t> 보실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사진은 </a:t>
            </a:r>
            <a:r>
              <a:rPr lang="ko-KR" altLang="en-US" dirty="0" err="1"/>
              <a:t>코인맵이라고</a:t>
            </a:r>
            <a:r>
              <a:rPr lang="ko-KR" altLang="en-US" dirty="0"/>
              <a:t> 실제로 코인으로 </a:t>
            </a:r>
            <a:r>
              <a:rPr lang="ko-KR" altLang="en-US" dirty="0" err="1"/>
              <a:t>구매할수있는</a:t>
            </a:r>
            <a:r>
              <a:rPr lang="ko-KR" altLang="en-US" dirty="0"/>
              <a:t> 매장이 있는 지역을 지도를 통해서 보여주는 시스템인데 실제로 말로만 유럽 미국 독일이 가장 많은 사용처가 </a:t>
            </a:r>
            <a:r>
              <a:rPr lang="ko-KR" altLang="en-US" dirty="0" err="1"/>
              <a:t>있는것이</a:t>
            </a:r>
            <a:r>
              <a:rPr lang="ko-KR" altLang="en-US" dirty="0"/>
              <a:t> 아니라</a:t>
            </a:r>
            <a:endParaRPr lang="en-US" altLang="ko-KR" dirty="0"/>
          </a:p>
          <a:p>
            <a:r>
              <a:rPr lang="ko-KR" altLang="en-US" dirty="0"/>
              <a:t>실제로 지도를 통해서도 유럽 미국 독일이 </a:t>
            </a:r>
            <a:r>
              <a:rPr lang="ko-KR" altLang="en-US" dirty="0" err="1"/>
              <a:t>비트코인을</a:t>
            </a:r>
            <a:r>
              <a:rPr lang="ko-KR" altLang="en-US" dirty="0"/>
              <a:t> 통해 구매할 수 있는 사용처가 가장 많이 </a:t>
            </a:r>
            <a:r>
              <a:rPr lang="ko-KR" altLang="en-US" dirty="0" err="1"/>
              <a:t>몰려있는</a:t>
            </a:r>
            <a:r>
              <a:rPr lang="ko-KR" altLang="en-US" dirty="0"/>
              <a:t> 것을 확인 하 실수 있었습니다</a:t>
            </a:r>
            <a:r>
              <a:rPr lang="en-US" altLang="ko-KR" dirty="0"/>
              <a:t>.,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38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아시아의 동향으로는 한국에서는 아직까지는 요즘 뉴스를 보시면 </a:t>
            </a:r>
            <a:r>
              <a:rPr lang="ko-KR" altLang="en-US" dirty="0" err="1"/>
              <a:t>아시다</a:t>
            </a:r>
            <a:r>
              <a:rPr lang="ko-KR" altLang="en-US" dirty="0"/>
              <a:t> </a:t>
            </a:r>
            <a:r>
              <a:rPr lang="ko-KR" altLang="en-US" dirty="0" err="1"/>
              <a:t>시피</a:t>
            </a:r>
            <a:r>
              <a:rPr lang="ko-KR" altLang="en-US" dirty="0"/>
              <a:t> 들쭉날쭉한 시세가 원인으로 한국에서는 </a:t>
            </a:r>
            <a:r>
              <a:rPr lang="ko-KR" altLang="en-US" dirty="0" err="1"/>
              <a:t>비트코인을</a:t>
            </a:r>
            <a:r>
              <a:rPr lang="ko-KR" altLang="en-US" dirty="0"/>
              <a:t> 실제 화폐로 인정하고 </a:t>
            </a:r>
            <a:r>
              <a:rPr lang="ko-KR" altLang="en-US" dirty="0" err="1"/>
              <a:t>있지않고</a:t>
            </a:r>
            <a:r>
              <a:rPr lang="ko-KR" altLang="en-US" dirty="0"/>
              <a:t> 있습니다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비트코인에</a:t>
            </a:r>
            <a:r>
              <a:rPr lang="ko-KR" altLang="en-US" dirty="0"/>
              <a:t> 대한 사건사고가 많이 터짐으로서 정부가 실질적으로 개입하여 이에 대한 보호장치와 규제가 필요 하지 </a:t>
            </a:r>
            <a:r>
              <a:rPr lang="ko-KR" altLang="en-US" dirty="0" err="1"/>
              <a:t>않느냐라는</a:t>
            </a:r>
            <a:r>
              <a:rPr lang="ko-KR" altLang="en-US" dirty="0"/>
              <a:t> 이야기가 슬며시 떠오르고 있는 추세입니다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중국의 경우에는 가장 많은 </a:t>
            </a:r>
            <a:r>
              <a:rPr lang="ko-KR" altLang="en-US" dirty="0" err="1"/>
              <a:t>비트코인을</a:t>
            </a:r>
            <a:r>
              <a:rPr lang="ko-KR" altLang="en-US" dirty="0"/>
              <a:t> 소유하고 있는 나라입니다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하지만 중국 인민은행은 </a:t>
            </a:r>
            <a:r>
              <a:rPr lang="ko-KR" altLang="en-US" dirty="0" err="1"/>
              <a:t>비트코인</a:t>
            </a:r>
            <a:r>
              <a:rPr lang="ko-KR" altLang="en-US" dirty="0"/>
              <a:t> 사용을 </a:t>
            </a:r>
            <a:r>
              <a:rPr lang="ko-KR" altLang="en-US" dirty="0" err="1"/>
              <a:t>금지시켯고</a:t>
            </a:r>
            <a:r>
              <a:rPr lang="ko-KR" altLang="en-US" dirty="0"/>
              <a:t> </a:t>
            </a:r>
            <a:r>
              <a:rPr lang="ko-KR" altLang="en-US" dirty="0" err="1"/>
              <a:t>비트코인은</a:t>
            </a:r>
            <a:r>
              <a:rPr lang="ko-KR" altLang="en-US" dirty="0"/>
              <a:t> </a:t>
            </a:r>
            <a:r>
              <a:rPr lang="ko-KR" altLang="en-US" dirty="0" err="1"/>
              <a:t>징정한</a:t>
            </a:r>
            <a:r>
              <a:rPr lang="ko-KR" altLang="en-US" dirty="0"/>
              <a:t> 의미의 통화가 아니기 때문에 따라서 법적인 지위를 </a:t>
            </a:r>
            <a:r>
              <a:rPr lang="ko-KR" altLang="en-US" dirty="0" err="1"/>
              <a:t>가질수</a:t>
            </a:r>
            <a:r>
              <a:rPr lang="ko-KR" altLang="en-US" dirty="0"/>
              <a:t> 없다고 </a:t>
            </a:r>
            <a:r>
              <a:rPr lang="ko-KR" altLang="en-US" dirty="0" err="1"/>
              <a:t>공표하고있습니다</a:t>
            </a:r>
            <a:endParaRPr lang="en-US" altLang="ko-KR" dirty="0"/>
          </a:p>
          <a:p>
            <a:r>
              <a:rPr lang="ko-KR" altLang="en-US" dirty="0"/>
              <a:t>중국의 경우 진정한 화폐로 인정하지 않고 있었지만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 err="1"/>
              <a:t>가장많은</a:t>
            </a:r>
            <a:r>
              <a:rPr lang="ko-KR" altLang="en-US" dirty="0"/>
              <a:t> 이유는 채굴을 </a:t>
            </a:r>
            <a:r>
              <a:rPr lang="ko-KR" altLang="en-US" dirty="0" err="1"/>
              <a:t>하는것을</a:t>
            </a:r>
            <a:r>
              <a:rPr lang="ko-KR" altLang="en-US" dirty="0"/>
              <a:t> 따로 </a:t>
            </a:r>
            <a:r>
              <a:rPr lang="ko-KR" altLang="en-US" dirty="0" err="1"/>
              <a:t>제제하지않앗기때문인데</a:t>
            </a:r>
            <a:endParaRPr lang="en-US" altLang="ko-KR" dirty="0"/>
          </a:p>
          <a:p>
            <a:r>
              <a:rPr lang="ko-KR" altLang="en-US" dirty="0"/>
              <a:t>이러한 이유로는 처음에는 중국이 미국 달러를 중국 화폐로 이길 수 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중국의 경우에는 가장 많은 </a:t>
            </a:r>
            <a:r>
              <a:rPr lang="ko-KR" altLang="en-US" dirty="0" err="1"/>
              <a:t>비트코인을</a:t>
            </a:r>
            <a:r>
              <a:rPr lang="ko-KR" altLang="en-US" dirty="0"/>
              <a:t> 소유하고 </a:t>
            </a:r>
            <a:r>
              <a:rPr lang="ko-KR" altLang="en-US" dirty="0" err="1"/>
              <a:t>있느</a:t>
            </a:r>
            <a:r>
              <a:rPr lang="ko-KR" altLang="en-US" dirty="0"/>
              <a:t> 나라인데 </a:t>
            </a:r>
            <a:endParaRPr lang="en-US" altLang="ko-KR" dirty="0"/>
          </a:p>
          <a:p>
            <a:r>
              <a:rPr lang="ko-KR" altLang="en-US" dirty="0"/>
              <a:t>처음에는 중국이 </a:t>
            </a:r>
            <a:r>
              <a:rPr lang="ko-KR" altLang="en-US" dirty="0" err="1"/>
              <a:t>비트코인에</a:t>
            </a:r>
            <a:r>
              <a:rPr lang="ko-KR" altLang="en-US" dirty="0"/>
              <a:t> 대한 규제가 없고 외화에 대한 규제가 강한 나라였기때문에 </a:t>
            </a:r>
            <a:r>
              <a:rPr lang="ko-KR" altLang="en-US" dirty="0" err="1"/>
              <a:t>돈있는</a:t>
            </a:r>
            <a:r>
              <a:rPr lang="ko-KR" altLang="en-US" dirty="0"/>
              <a:t> 자본가들의 매력적인 자본 도피처로 </a:t>
            </a:r>
            <a:r>
              <a:rPr lang="ko-KR" altLang="en-US" dirty="0" err="1"/>
              <a:t>비트코인으로</a:t>
            </a:r>
            <a:r>
              <a:rPr lang="ko-KR" altLang="en-US" dirty="0"/>
              <a:t> </a:t>
            </a:r>
            <a:r>
              <a:rPr lang="ko-KR" altLang="en-US" dirty="0" err="1"/>
              <a:t>떠올랏기에</a:t>
            </a:r>
            <a:r>
              <a:rPr lang="ko-KR" altLang="en-US" dirty="0"/>
              <a:t> </a:t>
            </a:r>
            <a:r>
              <a:rPr lang="ko-KR" altLang="en-US" dirty="0" err="1"/>
              <a:t>중국인소유량이</a:t>
            </a:r>
            <a:r>
              <a:rPr lang="ko-KR" altLang="en-US" dirty="0"/>
              <a:t> </a:t>
            </a:r>
            <a:r>
              <a:rPr lang="ko-KR" altLang="en-US" dirty="0" err="1"/>
              <a:t>많은것으로</a:t>
            </a:r>
            <a:r>
              <a:rPr lang="ko-KR" altLang="en-US" dirty="0"/>
              <a:t> 추측이 되고 있고 </a:t>
            </a:r>
            <a:endParaRPr lang="en-US" altLang="ko-KR" dirty="0"/>
          </a:p>
          <a:p>
            <a:r>
              <a:rPr lang="ko-KR" altLang="en-US" dirty="0"/>
              <a:t>실제로 채굴에 대한 규제도 중국의 경우는 거의 없었기에 대규모 채굴장을 통해서 많은 채굴을 하고 있는 추측도 있고 정부에서 달러의 화폐가치를 중국의 </a:t>
            </a:r>
            <a:r>
              <a:rPr lang="ko-KR" altLang="en-US" dirty="0" err="1"/>
              <a:t>엔화로써는</a:t>
            </a:r>
            <a:r>
              <a:rPr lang="ko-KR" altLang="en-US" dirty="0"/>
              <a:t> </a:t>
            </a:r>
            <a:r>
              <a:rPr lang="ko-KR" altLang="en-US" dirty="0" err="1"/>
              <a:t>도저희</a:t>
            </a:r>
            <a:r>
              <a:rPr lang="ko-KR" altLang="en-US" dirty="0"/>
              <a:t> 이길 수 없기에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채굴을 통해서 많은 가상화폐를 </a:t>
            </a:r>
            <a:r>
              <a:rPr lang="ko-KR" altLang="en-US" dirty="0" err="1"/>
              <a:t>확보해놓음으로써</a:t>
            </a:r>
            <a:r>
              <a:rPr lang="ko-KR" altLang="en-US" dirty="0"/>
              <a:t> 추후에 떠오를 가상화폐를 통해서 달러를 이길 하나의 수단으로 보고 국가에서 채굴을 하고 있다는 소문도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04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비트코인과</a:t>
            </a:r>
            <a:r>
              <a:rPr lang="ko-KR" altLang="en-US" dirty="0"/>
              <a:t> 블록체인의 관계는 아까 역사에서 </a:t>
            </a:r>
            <a:r>
              <a:rPr lang="ko-KR" altLang="en-US" dirty="0" err="1"/>
              <a:t>말씀드린것처럼</a:t>
            </a:r>
            <a:r>
              <a:rPr lang="ko-KR" altLang="en-US" dirty="0"/>
              <a:t> </a:t>
            </a:r>
            <a:r>
              <a:rPr lang="ko-KR" altLang="en-US" dirty="0" err="1"/>
              <a:t>비트코인의</a:t>
            </a:r>
            <a:r>
              <a:rPr lang="ko-KR" altLang="en-US" dirty="0"/>
              <a:t> 근간기술은 </a:t>
            </a:r>
            <a:r>
              <a:rPr lang="ko-KR" altLang="en-US" dirty="0" err="1"/>
              <a:t>블록체인이고</a:t>
            </a:r>
            <a:r>
              <a:rPr lang="ko-KR" altLang="en-US" dirty="0"/>
              <a:t> 블록체인으로 </a:t>
            </a:r>
            <a:r>
              <a:rPr lang="ko-KR" altLang="en-US" dirty="0" err="1"/>
              <a:t>구성된것이</a:t>
            </a:r>
            <a:r>
              <a:rPr lang="ko-KR" altLang="en-US" dirty="0"/>
              <a:t> </a:t>
            </a:r>
            <a:r>
              <a:rPr lang="ko-KR" altLang="en-US" dirty="0" err="1"/>
              <a:t>비트코인인데</a:t>
            </a:r>
            <a:r>
              <a:rPr lang="ko-KR" altLang="en-US" dirty="0"/>
              <a:t> </a:t>
            </a:r>
            <a:r>
              <a:rPr lang="ko-KR" altLang="en-US" dirty="0" err="1"/>
              <a:t>비트코인에서</a:t>
            </a:r>
            <a:r>
              <a:rPr lang="ko-KR" altLang="en-US" dirty="0"/>
              <a:t> 파생되어 나오는 새로운 결과물들이</a:t>
            </a:r>
            <a:endParaRPr lang="en-US" altLang="ko-KR" dirty="0"/>
          </a:p>
          <a:p>
            <a:r>
              <a:rPr lang="ko-KR" altLang="en-US" dirty="0" err="1"/>
              <a:t>비트코인을</a:t>
            </a:r>
            <a:r>
              <a:rPr lang="ko-KR" altLang="en-US" dirty="0"/>
              <a:t> </a:t>
            </a:r>
            <a:r>
              <a:rPr lang="ko-KR" altLang="en-US" dirty="0" err="1"/>
              <a:t>근간으로해서</a:t>
            </a:r>
            <a:r>
              <a:rPr lang="ko-KR" altLang="en-US" dirty="0"/>
              <a:t> 만들어지는 새로운 코인들이 있습니다</a:t>
            </a:r>
            <a:r>
              <a:rPr lang="en-US" altLang="ko-KR" dirty="0"/>
              <a:t>. </a:t>
            </a:r>
            <a:r>
              <a:rPr lang="ko-KR" altLang="en-US" dirty="0"/>
              <a:t>그리고 블록체인의 기술의 경우에는 </a:t>
            </a:r>
            <a:r>
              <a:rPr lang="ko-KR" altLang="en-US" dirty="0" err="1"/>
              <a:t>비트코인에서</a:t>
            </a:r>
            <a:r>
              <a:rPr lang="ko-KR" altLang="en-US" dirty="0"/>
              <a:t> 분리되어 은행이나 많은 </a:t>
            </a:r>
            <a:r>
              <a:rPr lang="ko-KR" altLang="en-US" dirty="0" err="1"/>
              <a:t>핀테크에도</a:t>
            </a:r>
            <a:r>
              <a:rPr lang="ko-KR" altLang="en-US" dirty="0"/>
              <a:t> 활용이 되고 있는 각광받는 기술로 </a:t>
            </a:r>
            <a:r>
              <a:rPr lang="ko-KR" altLang="en-US" dirty="0" err="1"/>
              <a:t>여겨지고있습니다</a:t>
            </a:r>
            <a:r>
              <a:rPr lang="en-US" altLang="ko-KR" dirty="0"/>
              <a:t>,.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786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주로 국내에서는 블록체인을 활용하는 분야로는 </a:t>
            </a:r>
            <a:r>
              <a:rPr lang="ko-KR" altLang="en-US" dirty="0" err="1"/>
              <a:t>비트코인을</a:t>
            </a:r>
            <a:r>
              <a:rPr lang="ko-KR" altLang="en-US" dirty="0"/>
              <a:t> 채굴하거나 금융권에서 기존 시스템에서 벗어난 더 강화된 암호화된 블록체인을 기반으로 한시스템을 </a:t>
            </a:r>
            <a:r>
              <a:rPr lang="ko-KR" altLang="en-US" dirty="0" err="1"/>
              <a:t>연구중인것으로</a:t>
            </a:r>
            <a:r>
              <a:rPr lang="ko-KR" altLang="en-US" dirty="0"/>
              <a:t> </a:t>
            </a:r>
            <a:r>
              <a:rPr lang="ko-KR" altLang="en-US" dirty="0" err="1"/>
              <a:t>알려져있고</a:t>
            </a:r>
            <a:endParaRPr lang="en-US" altLang="ko-KR" dirty="0"/>
          </a:p>
          <a:p>
            <a:r>
              <a:rPr lang="ko-KR" altLang="en-US" dirty="0"/>
              <a:t>해외에서는 현재 공공데이터 금융</a:t>
            </a:r>
            <a:r>
              <a:rPr lang="en-US" altLang="ko-KR" dirty="0"/>
              <a:t>, </a:t>
            </a:r>
            <a:r>
              <a:rPr lang="ko-KR" altLang="en-US" dirty="0"/>
              <a:t>의료데이터 등 다양한 분야에서 많이 사용되고 있는 것으로 </a:t>
            </a:r>
            <a:r>
              <a:rPr lang="ko-KR" altLang="en-US" dirty="0" err="1"/>
              <a:t>알려져있습니다</a:t>
            </a:r>
            <a:endParaRPr lang="en-US" altLang="ko-KR" dirty="0"/>
          </a:p>
          <a:p>
            <a:r>
              <a:rPr lang="ko-KR" altLang="en-US" dirty="0"/>
              <a:t>한가지 사례로 저작권 분야에 블록체인 기술이 많이 활용되고 있는데 대표적으로 </a:t>
            </a:r>
            <a:r>
              <a:rPr lang="en-US" altLang="ko-KR" dirty="0"/>
              <a:t>NFT </a:t>
            </a:r>
            <a:r>
              <a:rPr lang="ko-KR" altLang="en-US" dirty="0"/>
              <a:t>기술로 </a:t>
            </a:r>
            <a:r>
              <a:rPr lang="en-US" altLang="ko-KR" dirty="0"/>
              <a:t>NON-FUNGIBLE TOKEN</a:t>
            </a:r>
            <a:r>
              <a:rPr lang="ko-KR" altLang="en-US" dirty="0"/>
              <a:t>의 약자로 블록체인의 기술을 활용해서 디지털 자산의 소유주를 증명하는 토큰입니다</a:t>
            </a:r>
            <a:endParaRPr lang="en-US" altLang="ko-KR" dirty="0"/>
          </a:p>
          <a:p>
            <a:r>
              <a:rPr lang="ko-KR" altLang="en-US" dirty="0"/>
              <a:t>한국어로 </a:t>
            </a:r>
            <a:r>
              <a:rPr lang="ko-KR" altLang="en-US" dirty="0" err="1"/>
              <a:t>풀어쓰면</a:t>
            </a:r>
            <a:r>
              <a:rPr lang="ko-KR" altLang="en-US" dirty="0"/>
              <a:t> 대체불가능한 토큰으로 그림 영상 등의 디지털 파일 자산 등에 블록체인 기술로 만든 토큰을 꼬리표로 </a:t>
            </a:r>
            <a:r>
              <a:rPr lang="ko-KR" altLang="en-US" dirty="0" err="1"/>
              <a:t>붙이는것이고</a:t>
            </a:r>
            <a:r>
              <a:rPr lang="ko-KR" altLang="en-US" dirty="0"/>
              <a:t> 기존 디지털 자산들은 쉽게 복사하고 복제가 가능했으며</a:t>
            </a:r>
            <a:endParaRPr lang="en-US" altLang="ko-KR" dirty="0"/>
          </a:p>
          <a:p>
            <a:r>
              <a:rPr lang="ko-KR" altLang="en-US" dirty="0"/>
              <a:t>이를 방지하기위한 </a:t>
            </a:r>
            <a:r>
              <a:rPr lang="ko-KR" altLang="en-US" dirty="0" err="1"/>
              <a:t>중화화딘</a:t>
            </a:r>
            <a:r>
              <a:rPr lang="ko-KR" altLang="en-US" dirty="0"/>
              <a:t> 관리서버가 존재했기때문에 엄밀히 말하면 중간에서 수수료를 가져가는 하나의 기관이 존재했던 시스템이었습니다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NFT</a:t>
            </a:r>
            <a:r>
              <a:rPr lang="ko-KR" altLang="en-US" dirty="0"/>
              <a:t>는 블록체인 기술로 누구의 통제도 받지 않으며 복제 불가능한 고유성을 가지고 있기 때문에 희소성을 완전히 인정받을 수 있는 시스템입니다</a:t>
            </a:r>
            <a:endParaRPr lang="en-US" altLang="ko-KR" dirty="0"/>
          </a:p>
          <a:p>
            <a:r>
              <a:rPr lang="ko-KR" altLang="en-US" dirty="0"/>
              <a:t>따라서 디지털 </a:t>
            </a:r>
            <a:r>
              <a:rPr lang="ko-KR" altLang="en-US" dirty="0" err="1"/>
              <a:t>자산또는</a:t>
            </a:r>
            <a:r>
              <a:rPr lang="ko-KR" altLang="en-US" dirty="0"/>
              <a:t> 현재 예술 작품에 많이 활용되고 있는 추세입니다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19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현재에는 현금만이 화폐가 아니고 다양한 화폐의 종류가 존재하는데 첫번째로 우리가 주로 사용하는 종이 화폐이고 </a:t>
            </a:r>
            <a:r>
              <a:rPr lang="ko-KR" altLang="en-US" dirty="0" err="1"/>
              <a:t>두번쨰로</a:t>
            </a:r>
            <a:r>
              <a:rPr lang="ko-KR" altLang="en-US" dirty="0"/>
              <a:t> 디지털화폐 즉 하나의 카드 체크 카드안에 들어있는 디지털 화폐를 의미하는 것입니다</a:t>
            </a:r>
            <a:endParaRPr lang="en-US" altLang="ko-KR" dirty="0"/>
          </a:p>
          <a:p>
            <a:r>
              <a:rPr lang="ko-KR" altLang="en-US" dirty="0"/>
              <a:t>그리고 가상화폐란 주로 기업에서 </a:t>
            </a:r>
            <a:r>
              <a:rPr lang="ko-KR" altLang="en-US" dirty="0" err="1"/>
              <a:t>참좋은에서</a:t>
            </a:r>
            <a:r>
              <a:rPr lang="ko-KR" altLang="en-US" dirty="0"/>
              <a:t> 사용하는 포인트 형태의 화폐 또는 싸이월드 같은 도토리를 구입하여 사이버상에서 사용하는 화폐를 가상화폐라고 칭하는데 여기서 가상화폐는 법정통화로 교환을 할 수 없다는</a:t>
            </a:r>
            <a:endParaRPr lang="en-US" altLang="ko-KR" dirty="0"/>
          </a:p>
          <a:p>
            <a:r>
              <a:rPr lang="ko-KR" altLang="en-US" dirty="0"/>
              <a:t>점이 특징입니다</a:t>
            </a:r>
            <a:endParaRPr lang="en-US" altLang="ko-KR" dirty="0"/>
          </a:p>
          <a:p>
            <a:r>
              <a:rPr lang="ko-KR" altLang="en-US" dirty="0"/>
              <a:t>암호화폐는 아까 </a:t>
            </a:r>
            <a:r>
              <a:rPr lang="ko-KR" altLang="en-US" dirty="0" err="1"/>
              <a:t>말씀드렷던</a:t>
            </a:r>
            <a:r>
              <a:rPr lang="ko-KR" altLang="en-US" dirty="0"/>
              <a:t> 블록체인 기술을 적용한 </a:t>
            </a:r>
            <a:r>
              <a:rPr lang="ko-KR" altLang="en-US" dirty="0" err="1"/>
              <a:t>비트코인과</a:t>
            </a:r>
            <a:r>
              <a:rPr lang="ko-KR" altLang="en-US" dirty="0"/>
              <a:t> 같은 화폐를 의미하고 주로 사용처는 취급을 하는 가맹점에서만 사용할 수 있고 가상화폐와 다른 장점으로는 언제든지 법정통화로 자유롭게 교환이 가능하다는</a:t>
            </a:r>
            <a:endParaRPr lang="en-US" altLang="ko-KR" dirty="0"/>
          </a:p>
          <a:p>
            <a:r>
              <a:rPr lang="ko-KR" altLang="en-US" dirty="0"/>
              <a:t>장점이 있습니다</a:t>
            </a:r>
            <a:r>
              <a:rPr lang="en-US" altLang="ko-KR" dirty="0"/>
              <a:t>. </a:t>
            </a:r>
            <a:r>
              <a:rPr lang="ko-KR" altLang="en-US" dirty="0"/>
              <a:t>따라서 현재 </a:t>
            </a:r>
            <a:r>
              <a:rPr lang="ko-KR" altLang="en-US" dirty="0" err="1"/>
              <a:t>야놀자와</a:t>
            </a:r>
            <a:r>
              <a:rPr lang="en-US" altLang="ko-KR" dirty="0"/>
              <a:t> </a:t>
            </a:r>
            <a:r>
              <a:rPr lang="ko-KR" altLang="en-US" dirty="0"/>
              <a:t>메가박스 같은 경우 가상화폐와 같이 해당 기관에서만 </a:t>
            </a:r>
            <a:r>
              <a:rPr lang="ko-KR" altLang="en-US" dirty="0" err="1"/>
              <a:t>사용할수있는</a:t>
            </a:r>
            <a:r>
              <a:rPr lang="ko-KR" altLang="en-US" dirty="0"/>
              <a:t> 포인트가 아니라 언제든지 </a:t>
            </a:r>
            <a:r>
              <a:rPr lang="ko-KR" altLang="en-US" dirty="0" err="1"/>
              <a:t>현금화할수있는</a:t>
            </a:r>
            <a:r>
              <a:rPr lang="ko-KR" altLang="en-US" dirty="0"/>
              <a:t> 암호화폐를 포인트로 지급함으로써 고객을 좀더 </a:t>
            </a:r>
            <a:r>
              <a:rPr lang="ko-KR" altLang="en-US" dirty="0" err="1"/>
              <a:t>끌어들일수</a:t>
            </a:r>
            <a:r>
              <a:rPr lang="ko-KR" altLang="en-US" dirty="0"/>
              <a:t> 있는</a:t>
            </a:r>
            <a:endParaRPr lang="en-US" altLang="ko-KR" dirty="0"/>
          </a:p>
          <a:p>
            <a:r>
              <a:rPr lang="ko-KR" altLang="en-US" dirty="0"/>
              <a:t>하나의 수단으로 마케팅수단으로 활용하고 있는 것으로 보여집니다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나아가 살펴보자면 기존 금융기관을 신용기관으로 활용하는 현재의 전자상거래의 경우에는 거래가 완전 취소가 불가능한 경우가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이미 결제한 금액이 있다면 결제한 곳에 취소 요청을 하고 환불을 해주는 곳에서는 금융기관에 그 정보를 또 전달하여 거기서 또 금융기관의 작업을 거쳐 다시 이체해주는 번거로운 작업을</a:t>
            </a:r>
            <a:endParaRPr lang="en-US" altLang="ko-KR" dirty="0"/>
          </a:p>
          <a:p>
            <a:r>
              <a:rPr lang="ko-KR" altLang="en-US" dirty="0" err="1"/>
              <a:t>진행해야했고</a:t>
            </a:r>
            <a:r>
              <a:rPr lang="ko-KR" altLang="en-US" dirty="0"/>
              <a:t> 수수료를 </a:t>
            </a:r>
            <a:r>
              <a:rPr lang="ko-KR" altLang="en-US" dirty="0" err="1"/>
              <a:t>뗴꼬</a:t>
            </a:r>
            <a:r>
              <a:rPr lang="ko-KR" altLang="en-US" dirty="0"/>
              <a:t> 돌려주는 경우도 있는 문제점이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문제로는 누군가가 금융기관을 한곳만 해킹을 성공한다면 사용자들의 모든 정보가 </a:t>
            </a:r>
            <a:r>
              <a:rPr lang="ko-KR" altLang="en-US" dirty="0" err="1"/>
              <a:t>새어나가는</a:t>
            </a:r>
            <a:r>
              <a:rPr lang="ko-KR" altLang="en-US" dirty="0"/>
              <a:t> 위험성이 크고 </a:t>
            </a:r>
            <a:r>
              <a:rPr lang="ko-KR" altLang="en-US" dirty="0" err="1"/>
              <a:t>보안데</a:t>
            </a:r>
            <a:r>
              <a:rPr lang="ko-KR" altLang="en-US" dirty="0"/>
              <a:t> 대한 취약성이 존재했습니다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여기서 블록체인 기술을 살펴보자면 사용자가 </a:t>
            </a:r>
            <a:r>
              <a:rPr lang="en-US" altLang="ko-KR" dirty="0"/>
              <a:t>1btc</a:t>
            </a:r>
            <a:r>
              <a:rPr lang="ko-KR" altLang="en-US" dirty="0"/>
              <a:t>를 전송할 때 그 작업에 대한 정보가 신용기관이 아닌 각각의 참여자들에게 모든 정보를 전달하여 공유하기 때문에 어느 누군가가 한곳을 해킹하거나</a:t>
            </a:r>
            <a:endParaRPr lang="en-US" altLang="ko-KR" dirty="0"/>
          </a:p>
          <a:p>
            <a:r>
              <a:rPr lang="ko-KR" altLang="en-US" dirty="0"/>
              <a:t>기록을 변조하려고 시도하더라도 각각의 사용자들이 공유 받은 정보들로 인해서 위조 변조가 불가능하기 때문에 기존 중앙집중시스템보다는 보안에 더 강하다는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46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정리하자면 암호화폐의 장점은 인플레이션 우려가 없다는 점 왜냐하면 중앙은행의 경우 추가로 발행이 무한대로 가능하지만</a:t>
            </a:r>
            <a:endParaRPr lang="en-US" altLang="ko-KR" dirty="0"/>
          </a:p>
          <a:p>
            <a:r>
              <a:rPr lang="en-US" altLang="ko-KR" dirty="0"/>
              <a:t>BTC</a:t>
            </a:r>
            <a:r>
              <a:rPr lang="ko-KR" altLang="en-US" dirty="0"/>
              <a:t>의 경우 </a:t>
            </a:r>
            <a:r>
              <a:rPr lang="ko-KR" altLang="en-US" dirty="0" err="1"/>
              <a:t>발행량이</a:t>
            </a:r>
            <a:r>
              <a:rPr lang="ko-KR" altLang="en-US" dirty="0"/>
              <a:t> </a:t>
            </a:r>
            <a:r>
              <a:rPr lang="ko-KR" altLang="en-US" dirty="0" err="1"/>
              <a:t>제한되어있기때문에</a:t>
            </a:r>
            <a:r>
              <a:rPr lang="ko-KR" altLang="en-US" dirty="0"/>
              <a:t> 인플레이션이 발생할 우려가 </a:t>
            </a:r>
            <a:r>
              <a:rPr lang="ko-KR" altLang="en-US" dirty="0" err="1"/>
              <a:t>없다는것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국경간의</a:t>
            </a:r>
            <a:r>
              <a:rPr lang="ko-KR" altLang="en-US" dirty="0"/>
              <a:t> 세금 부여가 </a:t>
            </a:r>
            <a:r>
              <a:rPr lang="ko-KR" altLang="en-US" dirty="0" err="1"/>
              <a:t>없다는것</a:t>
            </a:r>
            <a:endParaRPr lang="en-US" altLang="ko-KR" dirty="0"/>
          </a:p>
          <a:p>
            <a:r>
              <a:rPr lang="ko-KR" altLang="en-US" dirty="0"/>
              <a:t>그리고 일반적인 거래 수수료 해외 </a:t>
            </a:r>
            <a:r>
              <a:rPr lang="ko-KR" altLang="en-US" dirty="0" err="1"/>
              <a:t>송금시</a:t>
            </a:r>
            <a:r>
              <a:rPr lang="ko-KR" altLang="en-US" dirty="0"/>
              <a:t> 지급하는 수수료보다 훨씬 </a:t>
            </a:r>
            <a:r>
              <a:rPr lang="ko-KR" altLang="en-US" dirty="0" err="1"/>
              <a:t>저렴하다는점</a:t>
            </a:r>
            <a:endParaRPr lang="en-US" altLang="ko-KR" dirty="0"/>
          </a:p>
          <a:p>
            <a:r>
              <a:rPr lang="ko-KR" altLang="en-US" dirty="0"/>
              <a:t>그리고 익명성을 보장해서 세금 탈세 등 자본 도피처에 사용이 </a:t>
            </a:r>
            <a:r>
              <a:rPr lang="ko-KR" altLang="en-US" dirty="0" err="1"/>
              <a:t>가능하다는점</a:t>
            </a:r>
            <a:endParaRPr lang="en-US" altLang="ko-KR" dirty="0"/>
          </a:p>
          <a:p>
            <a:r>
              <a:rPr lang="ko-KR" altLang="en-US" dirty="0"/>
              <a:t>그리고 아직까지는 많은 가맹점은 없지만 가맹점만 있다면 전세계적으로 통용가능한 </a:t>
            </a:r>
            <a:r>
              <a:rPr lang="ko-KR" altLang="en-US" dirty="0" err="1"/>
              <a:t>화폐라는점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82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단점으로는 중앙은행이 없기 때문에 공신력 있는 주체가 없어서 법적 보호장치가 없는 이상 피해를 </a:t>
            </a:r>
            <a:r>
              <a:rPr lang="ko-KR" altLang="en-US" dirty="0" err="1"/>
              <a:t>입었을떄</a:t>
            </a:r>
            <a:r>
              <a:rPr lang="ko-KR" altLang="en-US" dirty="0"/>
              <a:t> 보상받을 수 있는 방법이 많지 </a:t>
            </a:r>
            <a:r>
              <a:rPr lang="ko-KR" altLang="en-US" dirty="0" err="1"/>
              <a:t>않다는점</a:t>
            </a:r>
            <a:endParaRPr lang="en-US" altLang="ko-KR" dirty="0"/>
          </a:p>
          <a:p>
            <a:r>
              <a:rPr lang="ko-KR" altLang="en-US" dirty="0"/>
              <a:t>그리고 거래속도가 많이 </a:t>
            </a:r>
            <a:r>
              <a:rPr lang="ko-KR" altLang="en-US" dirty="0" err="1"/>
              <a:t>느리다는점</a:t>
            </a:r>
            <a:r>
              <a:rPr lang="ko-KR" altLang="en-US" dirty="0"/>
              <a:t> 그리고 채굴속도가 빠를수록 </a:t>
            </a:r>
            <a:r>
              <a:rPr lang="ko-KR" altLang="en-US" dirty="0" err="1"/>
              <a:t>유리하다는점</a:t>
            </a:r>
            <a:r>
              <a:rPr lang="ko-KR" altLang="en-US" dirty="0"/>
              <a:t> 늦게 참여할수록 채굴 속도가 점점 느려지기 때문에 더 많은 비용과 시간이 </a:t>
            </a:r>
            <a:r>
              <a:rPr lang="ko-KR" altLang="en-US" dirty="0" err="1"/>
              <a:t>소모되기때문</a:t>
            </a:r>
            <a:endParaRPr lang="en-US" altLang="ko-KR" dirty="0"/>
          </a:p>
          <a:p>
            <a:r>
              <a:rPr lang="ko-KR" altLang="en-US" dirty="0"/>
              <a:t>그리고 가격이 안정화되지 않아 급등락이 심해서 </a:t>
            </a:r>
            <a:r>
              <a:rPr lang="ko-KR" altLang="en-US" dirty="0" err="1"/>
              <a:t>화폐로서의</a:t>
            </a:r>
            <a:r>
              <a:rPr lang="ko-KR" altLang="en-US" dirty="0"/>
              <a:t> 가치를 </a:t>
            </a:r>
            <a:r>
              <a:rPr lang="ko-KR" altLang="en-US" dirty="0" err="1"/>
              <a:t>안정적으로가질수</a:t>
            </a:r>
            <a:r>
              <a:rPr lang="ko-KR" altLang="en-US" dirty="0"/>
              <a:t> </a:t>
            </a:r>
            <a:r>
              <a:rPr lang="ko-KR" altLang="en-US" dirty="0" err="1"/>
              <a:t>없다는점</a:t>
            </a:r>
            <a:endParaRPr lang="en-US" altLang="ko-KR" dirty="0"/>
          </a:p>
          <a:p>
            <a:r>
              <a:rPr lang="ko-KR" altLang="en-US" dirty="0"/>
              <a:t>불법화 범죄 악용 우려 마약 돈세탁에 </a:t>
            </a:r>
            <a:r>
              <a:rPr lang="ko-KR" altLang="en-US" dirty="0" err="1"/>
              <a:t>활용되고있다는점</a:t>
            </a:r>
            <a:endParaRPr lang="en-US" altLang="ko-KR" dirty="0"/>
          </a:p>
          <a:p>
            <a:r>
              <a:rPr lang="ko-KR" altLang="en-US" dirty="0"/>
              <a:t>그리고 거래소 해킹으로 인해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1FC34-FF73-4BF7-BD7F-37C59FBC471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9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지갑의 경우 블록체인을 거래하기 위해서는 필수적인 구성요소 중 하나라고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endParaRPr lang="en-US" altLang="ko-KR" dirty="0"/>
          </a:p>
          <a:p>
            <a:r>
              <a:rPr lang="ko-KR" altLang="en-US" dirty="0"/>
              <a:t>누구나 회원가입없이 지갑 주소를 만들 수 있고 지갑주소에 개인 정보를 포함하지 않기에 암호화폐가 통장보다 익명성을 더욱더 보장합니다</a:t>
            </a:r>
            <a:endParaRPr lang="en-US" altLang="ko-KR" dirty="0"/>
          </a:p>
          <a:p>
            <a:r>
              <a:rPr lang="ko-KR" altLang="en-US" dirty="0"/>
              <a:t>그리고 또한 무한대로 지갑 주소를 만들 수 있다는 장점이 있습니다</a:t>
            </a:r>
            <a:endParaRPr lang="en-US" altLang="ko-KR" dirty="0"/>
          </a:p>
          <a:p>
            <a:r>
              <a:rPr lang="ko-KR" altLang="en-US" dirty="0"/>
              <a:t>거래 데이터는 공개 정보로 모두 공유하지만 실제 거래한 화폐를 사용할 수 있는 사람은 지정한 지갑 주소에 상응하는 비밀키가 있는 </a:t>
            </a:r>
            <a:r>
              <a:rPr lang="ko-KR" altLang="en-US" dirty="0" err="1"/>
              <a:t>사람뿐임으로</a:t>
            </a:r>
            <a:endParaRPr lang="en-US" altLang="ko-KR" dirty="0"/>
          </a:p>
          <a:p>
            <a:r>
              <a:rPr lang="ko-KR" altLang="en-US" dirty="0"/>
              <a:t>보안에 대한 취약성을 걱정할 필요는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77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블록체인의 트랜잭션에 대해서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r>
              <a:rPr lang="ko-KR" altLang="en-US" dirty="0"/>
              <a:t>트랜잭션이란 거리의 기록이라고 생각하시면 됩니다</a:t>
            </a:r>
            <a:r>
              <a:rPr lang="en-US" altLang="ko-KR" dirty="0"/>
              <a:t>. </a:t>
            </a:r>
            <a:r>
              <a:rPr lang="ko-KR" altLang="en-US" dirty="0"/>
              <a:t>각각의 블록은 약 </a:t>
            </a:r>
            <a:r>
              <a:rPr lang="en-US" altLang="ko-KR" dirty="0"/>
              <a:t>10</a:t>
            </a:r>
            <a:r>
              <a:rPr lang="ko-KR" altLang="en-US" dirty="0"/>
              <a:t>분단위의 거래내역을 담아 놓은 집합입니다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분마다 새로운 블록이 생성이 되는데 각각의 블록들은 다음에 생성된 블록에 이전 블록에 대한 </a:t>
            </a:r>
            <a:r>
              <a:rPr lang="en-US" altLang="ko-KR" dirty="0"/>
              <a:t>HASH</a:t>
            </a:r>
            <a:r>
              <a:rPr lang="ko-KR" altLang="en-US" dirty="0"/>
              <a:t>넘버를 </a:t>
            </a:r>
            <a:r>
              <a:rPr lang="ko-KR" altLang="en-US" dirty="0" err="1"/>
              <a:t>기록해둠으로써</a:t>
            </a:r>
            <a:r>
              <a:rPr lang="ko-KR" altLang="en-US" dirty="0"/>
              <a:t> 각각의 블록들을 체인처럼 </a:t>
            </a:r>
            <a:r>
              <a:rPr lang="ko-KR" altLang="en-US" dirty="0" err="1"/>
              <a:t>연결되어있는</a:t>
            </a:r>
            <a:r>
              <a:rPr lang="ko-KR" altLang="en-US" dirty="0"/>
              <a:t> 것을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</a:t>
            </a:r>
            <a:r>
              <a:rPr lang="ko-KR" altLang="en-US" dirty="0" err="1"/>
              <a:t>해시넘버를</a:t>
            </a:r>
            <a:r>
              <a:rPr lang="ko-KR" altLang="en-US" dirty="0"/>
              <a:t> 통해서 체인이 생성되면서 블록을 각각의 컴퓨터에서 </a:t>
            </a:r>
            <a:r>
              <a:rPr lang="en-US" altLang="ko-KR" dirty="0"/>
              <a:t>P2P </a:t>
            </a:r>
            <a:r>
              <a:rPr lang="ko-KR" altLang="en-US" dirty="0"/>
              <a:t>방식으로 전세계 여러 컴퓨터에 복사하여 분산 저장 관리 할 수 있는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</a:t>
            </a:r>
            <a:r>
              <a:rPr lang="ko-KR" altLang="en-US" dirty="0" err="1"/>
              <a:t>설명드렸지는</a:t>
            </a:r>
            <a:r>
              <a:rPr lang="ko-KR" altLang="en-US" dirty="0"/>
              <a:t> </a:t>
            </a:r>
            <a:r>
              <a:rPr lang="ko-KR" altLang="en-US" dirty="0" err="1"/>
              <a:t>않앗지만</a:t>
            </a:r>
            <a:r>
              <a:rPr lang="ko-KR" altLang="en-US" dirty="0"/>
              <a:t> 새로운 블록을 기존 블록체인의 끝에 연결시키려면 해당 블록의 이름에 해당하는 </a:t>
            </a:r>
            <a:r>
              <a:rPr lang="ko-KR" altLang="en-US" dirty="0" err="1"/>
              <a:t>해시값을</a:t>
            </a:r>
            <a:r>
              <a:rPr lang="ko-KR" altLang="en-US" dirty="0"/>
              <a:t> </a:t>
            </a:r>
            <a:r>
              <a:rPr lang="ko-KR" altLang="en-US" dirty="0" err="1"/>
              <a:t>찾아내야하는데</a:t>
            </a:r>
            <a:r>
              <a:rPr lang="ko-KR" altLang="en-US" dirty="0"/>
              <a:t> 새로운 </a:t>
            </a:r>
            <a:r>
              <a:rPr lang="ko-KR" altLang="en-US" dirty="0" err="1"/>
              <a:t>해시값을</a:t>
            </a:r>
            <a:r>
              <a:rPr lang="ko-KR" altLang="en-US" dirty="0"/>
              <a:t> 성공적으로 찾아내는 경우 새로운 블록이 생성되어</a:t>
            </a:r>
            <a:endParaRPr lang="en-US" altLang="ko-KR" dirty="0"/>
          </a:p>
          <a:p>
            <a:r>
              <a:rPr lang="ko-KR" altLang="en-US" dirty="0"/>
              <a:t>기존 블록체인에 연결되는 것입니다</a:t>
            </a:r>
            <a:r>
              <a:rPr lang="en-US" altLang="ko-KR" dirty="0"/>
              <a:t>. </a:t>
            </a:r>
            <a:r>
              <a:rPr lang="ko-KR" altLang="en-US" dirty="0"/>
              <a:t>이러한 과정을 통해서 작업증명이라고 하는 보수를 코인을 지급하는 형태의 채굴이 탄생하게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9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 거래 원리에 대해서 살펴보겠습니다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만원을 송금하면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계좌에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만원이 송금된 기록이 담긴 블록이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생성이됩니다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생성된 블록은 네트워크상의 모든 참여자들에게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전송이되고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참여자들은 이 블록이 담고 있는 거래내역을 상호검증을 하기 위해 복잡한 계산 과정을 진행하게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해시함수를 해독하는 과정이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끝나게되면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정상적인 블록인지 확인이 완료가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먼저 검증한 참여자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보상으로 코인을 지급하고 블록이 체인에 등록되면서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만원이 정확히 전달이 완료가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과정이 바로 블록체인의 거래의 원리이며 위와 같이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거래할때마다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정보가담긴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블록이 생성되어 연결되면서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모든참여자의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컴퓨터에 분산 저장되기를 반복하는 것이 거래의 원리라고 보실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4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프라이빗</a:t>
            </a:r>
            <a:r>
              <a:rPr lang="ko-KR" altLang="en-US" dirty="0"/>
              <a:t> 블록체인은 정보의 공개 범위를 한정할 수 있다는 점이 장점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이로써 지금 까지는 응용이 불가능했던 정보 교환의 길이 열림</a:t>
            </a:r>
            <a:endParaRPr lang="en-US" altLang="ko-KR" baseline="0" dirty="0"/>
          </a:p>
          <a:p>
            <a:r>
              <a:rPr lang="ko-KR" altLang="en-US" baseline="0" dirty="0"/>
              <a:t>하지만 원래 블록체인이란 관리자 없이 공개되어있다는 점이 혁신적인 기술인데 </a:t>
            </a:r>
            <a:r>
              <a:rPr lang="ko-KR" altLang="en-US" baseline="0" dirty="0" err="1"/>
              <a:t>프라이빗</a:t>
            </a:r>
            <a:r>
              <a:rPr lang="ko-KR" altLang="en-US" baseline="0" dirty="0"/>
              <a:t> 체인은 이것을 무시하고 비용 삭감하고 속도를 높이는데 집중하고 있어서</a:t>
            </a:r>
            <a:endParaRPr lang="en-US" altLang="ko-KR" baseline="0" dirty="0"/>
          </a:p>
          <a:p>
            <a:r>
              <a:rPr lang="ko-KR" altLang="en-US" baseline="0" dirty="0"/>
              <a:t>블록체인의 원리를 지지하는 사람들의 입장에서는 회의적인 목소리도 나오고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블록체인의 역사를 살펴보자면</a:t>
            </a:r>
            <a:endParaRPr lang="en-US" altLang="ko-KR" dirty="0"/>
          </a:p>
          <a:p>
            <a:r>
              <a:rPr lang="ko-KR" altLang="en-US" dirty="0"/>
              <a:t>처음에 데이빗 차움이라는 사람이 추적이 불가능한 결제 시스템을 만들기 위해 은닉 서명이라는 기술을 만들게 되고 그 기술이 차후에 생긴 암호화폐의 근간을 이루는 기술로 발전하게 됩니다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ko-KR" altLang="en-US" dirty="0"/>
              <a:t>은닉서명은 말 그대로 서명자의 신원정보를 </a:t>
            </a:r>
            <a:r>
              <a:rPr lang="ko-KR" altLang="en-US" dirty="0" err="1"/>
              <a:t>노출시키지않고도</a:t>
            </a:r>
            <a:r>
              <a:rPr lang="ko-KR" altLang="en-US" dirty="0"/>
              <a:t> 결제 사실을 검증 있는 익명 지불 시스템이라고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기술의 문제점으로는 범죄 추적이 불가능하다는 단점이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해결하기 위해서 공정 은닉서명이라는 기술이 새로 </a:t>
            </a:r>
            <a:r>
              <a:rPr lang="ko-KR" altLang="en-US" dirty="0" err="1"/>
              <a:t>탄생하게되고</a:t>
            </a:r>
            <a:r>
              <a:rPr lang="ko-KR" altLang="en-US" dirty="0"/>
              <a:t> 익명성을 보장하지만 법원명령시 신원이 추적 가능하게 하는 기술을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696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1347788"/>
            <a:ext cx="6462712" cy="36369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데이빗차움은</a:t>
            </a:r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 </a:t>
            </a:r>
            <a:r>
              <a:rPr lang="ko-KR" altLang="en-US" dirty="0" err="1"/>
              <a:t>디지</a:t>
            </a:r>
            <a:r>
              <a:rPr lang="ko-KR" altLang="en-US" dirty="0"/>
              <a:t> 캐시라는 회사를 설립을 하였는데 최초의 디지털 화폐 </a:t>
            </a:r>
            <a:r>
              <a:rPr lang="ko-KR" altLang="en-US" dirty="0" err="1"/>
              <a:t>회사엿고</a:t>
            </a:r>
            <a:r>
              <a:rPr lang="ko-KR" altLang="en-US" dirty="0"/>
              <a:t> 그가 개발한 은닉서명 기술을 적용시켜 만든 세계최초의 암호화폐 </a:t>
            </a:r>
            <a:r>
              <a:rPr lang="en-US" altLang="ko-KR" dirty="0"/>
              <a:t>E-CASH</a:t>
            </a:r>
            <a:r>
              <a:rPr lang="ko-KR" altLang="en-US" dirty="0"/>
              <a:t>출시하게 됩니다 </a:t>
            </a:r>
            <a:endParaRPr lang="en-US" altLang="ko-KR" dirty="0"/>
          </a:p>
          <a:p>
            <a:r>
              <a:rPr lang="ko-KR" altLang="en-US" dirty="0"/>
              <a:t>하지만 프라이버시 보호를 강하게 주장하던 이 기술보다는 더 편리하고 보편화된 신용 카드를 선호하는 소비자들에게 외면당해 파산하였고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9AA52-8677-4ED6-AB45-2C8908CAEFF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71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57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3264" y="153287"/>
            <a:ext cx="3724096" cy="470317"/>
          </a:xfrm>
          <a:noFill/>
        </p:spPr>
        <p:txBody>
          <a:bodyPr wrap="none" bIns="36000" rtlCol="0">
            <a:spAutoFit/>
          </a:bodyPr>
          <a:lstStyle>
            <a:lvl1pPr>
              <a:defRPr lang="ko-KR" altLang="en-US" sz="2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날짜 개체 틀 11"/>
          <p:cNvSpPr>
            <a:spLocks noGrp="1"/>
          </p:cNvSpPr>
          <p:nvPr>
            <p:ph type="dt" sz="half" idx="10"/>
          </p:nvPr>
        </p:nvSpPr>
        <p:spPr>
          <a:xfrm>
            <a:off x="0" y="6637868"/>
            <a:ext cx="2743200" cy="220133"/>
          </a:xfrm>
        </p:spPr>
        <p:txBody>
          <a:bodyPr/>
          <a:lstStyle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8" name="바닥글 개체 틀 12"/>
          <p:cNvSpPr>
            <a:spLocks noGrp="1"/>
          </p:cNvSpPr>
          <p:nvPr>
            <p:ph type="ftr" sz="quarter" idx="11"/>
          </p:nvPr>
        </p:nvSpPr>
        <p:spPr>
          <a:xfrm>
            <a:off x="8077200" y="6637868"/>
            <a:ext cx="4114800" cy="220133"/>
          </a:xfr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9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4724400" y="6637868"/>
            <a:ext cx="2743200" cy="220133"/>
          </a:xfrm>
        </p:spPr>
        <p:txBody>
          <a:bodyPr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DCA4EAD-7BCF-4298-9B74-0B13C97F341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637999"/>
            <a:ext cx="12192000" cy="55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53921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66701"/>
            <a:ext cx="12192000" cy="632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3319604" y="2548215"/>
            <a:ext cx="5552792" cy="1307182"/>
            <a:chOff x="1758679" y="2207101"/>
            <a:chExt cx="6338136" cy="1989413"/>
          </a:xfrm>
        </p:grpSpPr>
        <p:sp>
          <p:nvSpPr>
            <p:cNvPr id="10" name="직사각형 9"/>
            <p:cNvSpPr/>
            <p:nvPr/>
          </p:nvSpPr>
          <p:spPr>
            <a:xfrm>
              <a:off x="1758679" y="2207101"/>
              <a:ext cx="6338136" cy="11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58679" y="4078886"/>
              <a:ext cx="6338136" cy="117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38200" y="2961741"/>
            <a:ext cx="10515600" cy="480131"/>
          </a:xfr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19872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66701"/>
            <a:ext cx="12192000" cy="6324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9604" y="3778116"/>
            <a:ext cx="5552792" cy="77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38200" y="2961741"/>
            <a:ext cx="10515600" cy="480131"/>
          </a:xfrm>
          <a:noFill/>
        </p:spPr>
        <p:txBody>
          <a:bodyPr wrap="square" rtlCol="0" anchor="ctr">
            <a:spAutoFit/>
          </a:bodyPr>
          <a:lstStyle>
            <a:lvl1pPr algn="ctr">
              <a:def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1780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3264" y="153287"/>
            <a:ext cx="3724096" cy="470317"/>
          </a:xfrm>
          <a:noFill/>
        </p:spPr>
        <p:txBody>
          <a:bodyPr wrap="none" bIns="36000" rtlCol="0">
            <a:spAutoFit/>
          </a:bodyPr>
          <a:lstStyle>
            <a:lvl1pPr>
              <a:defRPr lang="ko-KR" altLang="en-US" sz="28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날짜 개체 틀 11"/>
          <p:cNvSpPr>
            <a:spLocks noGrp="1"/>
          </p:cNvSpPr>
          <p:nvPr>
            <p:ph type="dt" sz="half" idx="10"/>
          </p:nvPr>
        </p:nvSpPr>
        <p:spPr>
          <a:xfrm>
            <a:off x="0" y="6637868"/>
            <a:ext cx="2743200" cy="220133"/>
          </a:xfrm>
        </p:spPr>
        <p:txBody>
          <a:bodyPr/>
          <a:lstStyle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8" name="바닥글 개체 틀 12"/>
          <p:cNvSpPr>
            <a:spLocks noGrp="1"/>
          </p:cNvSpPr>
          <p:nvPr>
            <p:ph type="ftr" sz="quarter" idx="11"/>
          </p:nvPr>
        </p:nvSpPr>
        <p:spPr>
          <a:xfrm>
            <a:off x="8077200" y="6637868"/>
            <a:ext cx="4114800" cy="220133"/>
          </a:xfr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9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4724400" y="6637868"/>
            <a:ext cx="2743200" cy="220133"/>
          </a:xfrm>
        </p:spPr>
        <p:txBody>
          <a:bodyPr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DCA4EAD-7BCF-4298-9B74-0B13C97F341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637999"/>
            <a:ext cx="12192000" cy="55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6590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7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4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3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0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8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6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3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2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19C39-3AC9-4E92-A9D8-D0A2385A888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E51D5-EC38-44A3-A3C9-7CAB473C14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2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152650" y="2961741"/>
            <a:ext cx="7886700" cy="480131"/>
          </a:xfrm>
        </p:spPr>
        <p:txBody>
          <a:bodyPr/>
          <a:lstStyle/>
          <a:p>
            <a:r>
              <a:rPr lang="ko-KR" altLang="en-US" dirty="0"/>
              <a:t>블록체인과 비트코인 기초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4606" y="4930819"/>
            <a:ext cx="2842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2021. 05</a:t>
            </a: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미래전략본부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6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라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종류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3589" y="4924263"/>
            <a:ext cx="8426245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000"/>
              </a:lnSpc>
              <a:buFontTx/>
              <a:buChar char="-"/>
            </a:pPr>
            <a:r>
              <a:rPr lang="ko-KR" altLang="ko-KR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퍼블릭</a:t>
            </a:r>
            <a:r>
              <a:rPr lang="ko-KR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블록체인</a:t>
            </a:r>
            <a:r>
              <a:rPr lang="ko-KR" altLang="ko-KR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은 </a:t>
            </a: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거래에 참여하는 어느 누구나 열람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/</a:t>
            </a: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송금이 가능한 형태의 블록체인으로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 algn="just">
              <a:lnSpc>
                <a:spcPts val="2000"/>
              </a:lnSpc>
            </a:pP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거래에 참여하는 어느 누구도 특정 기관의 허가를 받지 않아도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23589" y="5796277"/>
            <a:ext cx="8206003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000"/>
              </a:lnSpc>
              <a:buFontTx/>
              <a:buChar char="-"/>
            </a:pPr>
            <a:r>
              <a:rPr lang="ko-KR" altLang="ko-KR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프라이빗</a:t>
            </a:r>
            <a:r>
              <a:rPr lang="ko-KR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블록체인</a:t>
            </a:r>
            <a:r>
              <a:rPr lang="ko-KR" altLang="ko-KR" sz="140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은</a:t>
            </a:r>
            <a:r>
              <a:rPr lang="ko-KR" altLang="ko-KR" sz="1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완전히 개인화된 블록체인으로서 한 중앙기관이 모든 권한을 가지는 형태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의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ts val="2000"/>
              </a:lnSpc>
            </a:pP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블록체인으로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거래에 참여하는 모든 사람들은 중앙기관의 허가가 있어야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 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223589" y="1669998"/>
          <a:ext cx="7744279" cy="2987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퍼블릭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블록체인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프라이빗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블록체인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누구나 참여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허가된 대상으로 참여자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가상화폐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공공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물류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</a:t>
                      </a:r>
                      <a:r>
                        <a:rPr lang="en-US" altLang="ko-KR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제조 의료</a:t>
                      </a:r>
                      <a:r>
                        <a:rPr lang="en-US" altLang="ko-KR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공유경제</a:t>
                      </a:r>
                      <a:r>
                        <a:rPr lang="en-US" altLang="ko-KR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aseline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등 다양한 기업 서비스</a:t>
                      </a:r>
                      <a:endParaRPr lang="ko-KR" altLang="en-US" sz="120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 기반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비트코인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이더리움</a:t>
                      </a:r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하이퍼레져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엔터프라이즈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이더리움</a:t>
                      </a:r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얼라이언스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52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705395"/>
            <a:ext cx="3450385" cy="61526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8709" y="1679160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907481" y="4662666"/>
            <a:ext cx="67490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“추적이 불가능한 결제를 위한 은닉 서명”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David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1982</a:t>
            </a: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 당사자의 신분을 노출시키지 않고 결제 사실을 검증하는 기술을 다룸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익명 지불 시스템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제안한 디지털 서명 기술과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 개념들은 암호화폐의 근간을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이루는 기술로 발전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62" y="1297682"/>
            <a:ext cx="2746235" cy="280134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4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705395"/>
            <a:ext cx="3450385" cy="61526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7" name="오른쪽 화살표 설명선 26"/>
          <p:cNvSpPr/>
          <p:nvPr/>
        </p:nvSpPr>
        <p:spPr>
          <a:xfrm>
            <a:off x="4354" y="2220150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55766" y="3390409"/>
            <a:ext cx="66917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아이디어 기반으로 만든 디지털화폐 회사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개인키 및 공개키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블라인드 서명 기술 적용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디지털화된 달러에 고유한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붙여 만들어진 세계 최초의 암호화폐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E-Cash’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E-Cash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사용한 첫 전자 결재에 성공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미국의 소규모 은행과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파트너십을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맺어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E-Cash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화폐를 운영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프라이버시 보호보다는 더 편리하고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보편화된 신용 카드를 선호하는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소비자들에게 외면당해 파산</a:t>
            </a:r>
          </a:p>
        </p:txBody>
      </p:sp>
      <p:pic>
        <p:nvPicPr>
          <p:cNvPr id="1026" name="Picture 2" descr="http://wiki.hash.kr/images/thumb/5/56/%EB%94%94%EC%A7%80%EC%BA%90%EC%8B%9C_%EA%B8%80%EC%9E%90.png/300px-%EB%94%94%EC%A7%80%EC%BA%90%EC%8B%9C_%EA%B8%80%EC%9E%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72" y="1402167"/>
            <a:ext cx="4708729" cy="156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705395"/>
            <a:ext cx="3450385" cy="61526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4354" y="2779235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33" y="1169454"/>
            <a:ext cx="4243707" cy="251090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29217" y="4102922"/>
            <a:ext cx="62774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Hashcash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대량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스팸메일을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막기 위해 개발한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시간과 비용 부담을 주어 대량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스팸메일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발송을 못하게 하려는 목적으로 개발됨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발송하기 위해서는 해시캐시 스탬프를 미리 받아야 하는데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이 스탬프를 받으려면 컴퓨터 연산을 통해 일정한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찾도록 하는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작업증명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과정을 거치도록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해시캐시가 도입한 작업증명 방식은 이후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사토시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나카모토가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개발한 비트코인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(bitcoin)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적용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6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87977"/>
            <a:ext cx="3450385" cy="6170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8709" y="3350654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52018" y="4102922"/>
            <a:ext cx="72732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닉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재보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(Nick Szabo)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비트코인의 기원 으로 불리는 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 gold”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가상 화폐의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원리와 구조를 고안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탈중앙화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디지털 화폐로 참여자들이 컴퓨팅 자원을 통해 암호화 퍼즐을 푸는 방식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네트워크에 있는 다수가 대답이 유효하다고 인정해야 다음 퍼즐로 옮겨갈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퍼즐이 풀리고 네트워크 인증을 통과하면 그 퍼즐은 다음 퍼즐의 일부가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붙여넣기를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통한 부정행위 차단으로 디지털 화폐의 이중지불 문제 해결에 기여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196" y="1254659"/>
            <a:ext cx="4171950" cy="239887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6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95325"/>
            <a:ext cx="3450385" cy="6162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0" y="3920515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03" y="1247211"/>
            <a:ext cx="3400425" cy="26117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29305" y="4463342"/>
            <a:ext cx="66957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비트코인의 탄생에 큰 영향을 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B-Money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참여자가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B-Money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얼마나 갖고 있는지에 대한 정보를 모든 참여자가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별도의 데이터베이스에 해시함수로 암호화하여 서로 연결된 블록으로 저장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 발생에 의해 새로운 블록을 추가할 때 가장 먼저 암호를 풀어 성공한 참여자에게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B-Money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인센티브를 주는 작업증명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보유한 암호화폐의 양에 따라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일부 참여자에게만 우선적으로 인센티브를 주는 지분증명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방법도 제안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83427" y="3743401"/>
            <a:ext cx="90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Wei Dai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56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95326"/>
            <a:ext cx="3450385" cy="6153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-6838" y="4474865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74830" y="4094378"/>
            <a:ext cx="67177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Bitcoin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블록체인 기술을 기반으로 만들어진 최초의 암호화폐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화폐단위는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BTC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“Proof of Work” - Peer-to-peer Network 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SHA-256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해시 알고리즘 기반의 작업증명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채굴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비트코인의 시가 총액은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1,000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달러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 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조원으로서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시가 총액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암호화폐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77" y="1483668"/>
            <a:ext cx="2249303" cy="2127011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98196" y="1489278"/>
            <a:ext cx="2250000" cy="21276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39980" y="2296052"/>
            <a:ext cx="958216" cy="73865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442886" y="2484017"/>
            <a:ext cx="1074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4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95325"/>
            <a:ext cx="3450385" cy="6162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15547" y="5041577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</a:t>
            </a:r>
            <a:r>
              <a:rPr lang="ko-KR" altLang="en-US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배포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12115" y="4358895"/>
            <a:ext cx="62527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사토시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나카모토라는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가명을 쓰는 사람이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C++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언어로 개발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2009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사토시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나카모토는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비트코인을 개발하여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최초의 블록인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제네시스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블록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(genesis block)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사토시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나카모토는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C++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언어로 작성한 비트코인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 코드를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무료 오픈 소스 방식으로 배포함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78" y="1609616"/>
            <a:ext cx="4033838" cy="216704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5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85800"/>
            <a:ext cx="3450385" cy="6162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오른쪽 화살표 설명선 25"/>
          <p:cNvSpPr/>
          <p:nvPr/>
        </p:nvSpPr>
        <p:spPr>
          <a:xfrm>
            <a:off x="8709" y="5592779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25223" y="4571064"/>
            <a:ext cx="70129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Satoshi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Nakamoto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본인의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 BTC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채굴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Hal Finney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비트코인을 송금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Hal Finney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본인의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bitcoin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채굴했는데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당시 블록 번호가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번대였으며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창시자를 제외하고는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최초의 비트코인 채굴자가 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4" y="1451795"/>
            <a:ext cx="4429125" cy="250225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833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90931"/>
            <a:ext cx="3450385" cy="6148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설명선 26"/>
          <p:cNvSpPr/>
          <p:nvPr/>
        </p:nvSpPr>
        <p:spPr>
          <a:xfrm>
            <a:off x="8709" y="5592779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35373" y="3954050"/>
            <a:ext cx="708192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 거래가 시작되었지만 몇 년간은 크게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주목받지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못했고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매니아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층을 중심으로 조금씩 퍼져나감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첫 환율 공시 당시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0.00076BTC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가능해지며 보급이 가속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미국 플로리다에 사는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라스즐로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핸예츠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(Laszlo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Hanyecz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프로그래머가 비트코인을 이용해 처음으로 피자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판을 구매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당시 피자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판의 가격은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달러로서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10,000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비트코인을 지불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10,000 BTC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691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억원에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해당하는 어마어마한 금액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57" y="1152273"/>
            <a:ext cx="3179588" cy="23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3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85775" y="1500230"/>
            <a:ext cx="11630026" cy="319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Ⅰ.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블록체인이란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?</a:t>
            </a: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Ⅱ.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?</a:t>
            </a: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Ⅲ.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비트코인과 블록체인의 관계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나눔고딕"/>
              <a:sym typeface="Wingdings" pitchFamily="2" charset="2"/>
            </a:endParaRPr>
          </a:p>
          <a:p>
            <a:pPr eaLnBrk="0" fontAlgn="t" latinLnBrk="0" hangingPunct="0">
              <a:lnSpc>
                <a:spcPct val="12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Ⅳ.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비트코인과 전자 화폐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종이 화폐와 가상 화폐의 차이점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나눔고딕"/>
                <a:sym typeface="Wingdings" pitchFamily="2" charset="2"/>
              </a:rPr>
              <a:t>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183264" y="152037"/>
            <a:ext cx="1228221" cy="47281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59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90931"/>
            <a:ext cx="3450385" cy="6148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설명선 26"/>
          <p:cNvSpPr/>
          <p:nvPr/>
        </p:nvSpPr>
        <p:spPr>
          <a:xfrm>
            <a:off x="0" y="6156417"/>
            <a:ext cx="3441676" cy="3694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529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역사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9548" y="2276079"/>
            <a:ext cx="28119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1989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DigiCash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설립 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(David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Chaum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956" y="2826768"/>
            <a:ext cx="212917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1997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HashCash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기술 개발 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27468" y="3390409"/>
            <a:ext cx="1616148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비트골드 기술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4988" y="3954050"/>
            <a:ext cx="17011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900"/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1998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B-Money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938" y="4517691"/>
            <a:ext cx="239520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2008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Bitcoin (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사토시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나가모토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1633" y="5081332"/>
            <a:ext cx="1867819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최초 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012" y="1725390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1983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은닉서명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(Blind Signature) 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4509" y="5632534"/>
            <a:ext cx="2642070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최초의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bitcoin </a:t>
            </a:r>
            <a:r>
              <a:rPr lang="ko-KR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채굴</a:t>
            </a:r>
            <a:r>
              <a:rPr lang="en-US" altLang="ko-KR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2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첫결제</a:t>
            </a:r>
            <a:endParaRPr lang="ko-KR" altLang="ko-KR" sz="1200" b="1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6172" y="6196172"/>
            <a:ext cx="195874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2014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b="1" kern="1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Blockstream</a:t>
            </a:r>
            <a:r>
              <a:rPr lang="en-US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설립</a:t>
            </a:r>
            <a:endParaRPr lang="ko-KR" altLang="ko-KR" sz="1200" b="1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1" name="다이어그램 30"/>
          <p:cNvGraphicFramePr/>
          <p:nvPr>
            <p:extLst>
              <p:ext uri="{D42A27DB-BD31-4B8C-83A1-F6EECF244321}">
                <p14:modId xmlns:p14="http://schemas.microsoft.com/office/powerpoint/2010/main" val="103072306"/>
              </p:ext>
            </p:extLst>
          </p:nvPr>
        </p:nvGraphicFramePr>
        <p:xfrm>
          <a:off x="4121341" y="302199"/>
          <a:ext cx="7367123" cy="487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직사각형 35"/>
          <p:cNvSpPr/>
          <p:nvPr/>
        </p:nvSpPr>
        <p:spPr>
          <a:xfrm>
            <a:off x="4121341" y="4662666"/>
            <a:ext cx="73870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지구상의 거의 모든 사람들이 인터넷이 없이도 비트코인 블록체인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데이터에 접근할 수 있도록 인공위성을 띄우는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satellite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서비스를 시작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satellite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세계 첫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인공위성 서비스로서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누구나 네트워크의 제약 없이 비트코인 전체 거래내역을 저장할 수 있는 비트코인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노드를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운영하고 유지할 수 있도록 지원함</a:t>
            </a:r>
          </a:p>
        </p:txBody>
      </p:sp>
    </p:spTree>
    <p:extLst>
      <p:ext uri="{BB962C8B-B14F-4D97-AF65-F5344CB8AC3E}">
        <p14:creationId xmlns:p14="http://schemas.microsoft.com/office/powerpoint/2010/main" val="283971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비트코인이란</a:t>
            </a:r>
            <a:r>
              <a:rPr lang="en-US" altLang="ko-KR" dirty="0"/>
              <a:t>?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91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600157" y="1314243"/>
            <a:ext cx="8991685" cy="5093997"/>
            <a:chOff x="1764136" y="1218449"/>
            <a:chExt cx="8991685" cy="50939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4136" y="1220847"/>
              <a:ext cx="4053840" cy="28597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136" y="4320404"/>
              <a:ext cx="5182362" cy="199204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4971" y="1218449"/>
              <a:ext cx="3959227" cy="509399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211906">
              <a:off x="1941277" y="4915758"/>
              <a:ext cx="8814544" cy="1229534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비트코인이란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15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4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87" y="1842610"/>
            <a:ext cx="4050178" cy="3017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비트코인이란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12" name="오른쪽 화살표 11"/>
          <p:cNvSpPr/>
          <p:nvPr/>
        </p:nvSpPr>
        <p:spPr>
          <a:xfrm rot="18911151" flipV="1">
            <a:off x="2030340" y="3227415"/>
            <a:ext cx="2529005" cy="24807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83791" y="5627197"/>
            <a:ext cx="922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비트코인 거래소 및 어플리케이션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u="sng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u="sng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u="sng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 거래량 및 가격 지속적인 증가 추세</a:t>
            </a:r>
          </a:p>
        </p:txBody>
      </p:sp>
      <p:sp>
        <p:nvSpPr>
          <p:cNvPr id="14" name="모서리가 접힌 도형 13"/>
          <p:cNvSpPr/>
          <p:nvPr/>
        </p:nvSpPr>
        <p:spPr>
          <a:xfrm>
            <a:off x="5784249" y="2517507"/>
            <a:ext cx="1761728" cy="1750822"/>
          </a:xfrm>
          <a:prstGeom prst="foldedCorner">
            <a:avLst/>
          </a:prstGeom>
          <a:solidFill>
            <a:schemeClr val="bg1"/>
          </a:solidFill>
          <a:ln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접힌 도형 15"/>
          <p:cNvSpPr/>
          <p:nvPr/>
        </p:nvSpPr>
        <p:spPr>
          <a:xfrm>
            <a:off x="7866507" y="2517507"/>
            <a:ext cx="1826731" cy="1750822"/>
          </a:xfrm>
          <a:prstGeom prst="foldedCorner">
            <a:avLst/>
          </a:prstGeom>
          <a:solidFill>
            <a:schemeClr val="bg1"/>
          </a:solidFill>
          <a:ln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65" y="3073415"/>
            <a:ext cx="1677614" cy="677202"/>
          </a:xfrm>
          <a:prstGeom prst="rect">
            <a:avLst/>
          </a:prstGeom>
          <a:ln>
            <a:noFill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779" y="2936208"/>
            <a:ext cx="1120667" cy="913420"/>
          </a:xfrm>
          <a:prstGeom prst="rect">
            <a:avLst/>
          </a:prstGeom>
        </p:spPr>
      </p:pic>
      <p:sp>
        <p:nvSpPr>
          <p:cNvPr id="20" name="모서리가 접힌 도형 19"/>
          <p:cNvSpPr/>
          <p:nvPr/>
        </p:nvSpPr>
        <p:spPr>
          <a:xfrm>
            <a:off x="9882542" y="2517507"/>
            <a:ext cx="1826731" cy="1750822"/>
          </a:xfrm>
          <a:prstGeom prst="foldedCorner">
            <a:avLst/>
          </a:prstGeom>
          <a:solidFill>
            <a:schemeClr val="bg1"/>
          </a:solidFill>
          <a:ln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9482" y="3165617"/>
            <a:ext cx="1452849" cy="454601"/>
          </a:xfrm>
          <a:prstGeom prst="rect">
            <a:avLst/>
          </a:prstGeom>
        </p:spPr>
      </p:pic>
      <p:sp>
        <p:nvSpPr>
          <p:cNvPr id="22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5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24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비트코인이란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5FBB2-06D5-43F2-A1D3-02A2A7564CF8}"/>
              </a:ext>
            </a:extLst>
          </p:cNvPr>
          <p:cNvSpPr txBox="1"/>
          <p:nvPr/>
        </p:nvSpPr>
        <p:spPr>
          <a:xfrm>
            <a:off x="4063888" y="1671902"/>
            <a:ext cx="4863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2009</a:t>
            </a:r>
            <a:r>
              <a:rPr lang="ko-KR" altLang="en-US" sz="16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r>
              <a:rPr lang="ko-KR" altLang="en-US" sz="2000" b="1" dirty="0" err="1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사토시</a:t>
            </a:r>
            <a:r>
              <a:rPr lang="ko-KR" altLang="en-US" sz="2000" b="1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나카모토</a:t>
            </a:r>
            <a:r>
              <a:rPr lang="ko-KR" altLang="en-US" sz="1600" b="1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ko-KR" altLang="en-US" sz="16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만든</a:t>
            </a:r>
            <a:r>
              <a:rPr lang="en-US" altLang="ko-KR" sz="16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일종의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가상화폐</a:t>
            </a:r>
            <a:endParaRPr lang="en-US" altLang="ko-KR" b="1" dirty="0">
              <a:solidFill>
                <a:srgbClr val="D9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 주체가 없는 </a:t>
            </a:r>
            <a:r>
              <a:rPr lang="ko-KR" altLang="en-US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화폐</a:t>
            </a:r>
            <a:endParaRPr lang="en-US" altLang="ko-KR" b="1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88270" y="2984581"/>
            <a:ext cx="6350299" cy="3275557"/>
            <a:chOff x="1830625" y="2810882"/>
            <a:chExt cx="6350299" cy="32755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D5FBB2-06D5-43F2-A1D3-02A2A7564CF8}"/>
                </a:ext>
              </a:extLst>
            </p:cNvPr>
            <p:cNvSpPr txBox="1"/>
            <p:nvPr/>
          </p:nvSpPr>
          <p:spPr>
            <a:xfrm>
              <a:off x="1875993" y="3257514"/>
              <a:ext cx="630493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2008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 글로벌 금융위기에 따른 미국과 세계 경제의 침체 </a:t>
              </a:r>
              <a:r>
                <a:rPr lang="en-US" altLang="ko-KR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(</a:t>
              </a:r>
              <a:r>
                <a:rPr lang="ko-KR" altLang="en-US" sz="1400" b="1" dirty="0" err="1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리먼브라더스의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파산 등</a:t>
              </a:r>
              <a:r>
                <a:rPr lang="en-US" altLang="ko-KR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400" b="1" dirty="0" err="1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월가는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위기에서 쉽게 벗어났지만 사실상 누구도 책임지는 주체가 없었음</a:t>
              </a:r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따라서</a:t>
              </a:r>
              <a:r>
                <a:rPr lang="en-US" altLang="ko-KR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 국 중앙은행 </a:t>
              </a:r>
              <a:r>
                <a:rPr lang="ko-KR" altLang="en-US" sz="1400" b="1" dirty="0" err="1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자의적통화정책에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대한 반발로 개발</a:t>
              </a:r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35B970-213C-4067-B00B-8A550CC3B8E2}"/>
                </a:ext>
              </a:extLst>
            </p:cNvPr>
            <p:cNvSpPr/>
            <p:nvPr/>
          </p:nvSpPr>
          <p:spPr>
            <a:xfrm>
              <a:off x="1875993" y="2810882"/>
              <a:ext cx="1295905" cy="3445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등장배경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5FBB2-06D5-43F2-A1D3-02A2A7564CF8}"/>
                </a:ext>
              </a:extLst>
            </p:cNvPr>
            <p:cNvSpPr txBox="1"/>
            <p:nvPr/>
          </p:nvSpPr>
          <p:spPr>
            <a:xfrm>
              <a:off x="1830625" y="5347775"/>
              <a:ext cx="55050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신용보다는 암호화 기술에 기반한 전자지불 시스템을 이용</a:t>
              </a:r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-&gt; 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자발적인 두 거래자가 제 </a:t>
              </a:r>
              <a:r>
                <a:rPr lang="en-US" altLang="ko-KR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1400" b="1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자인 신용기관 없이도 직접적인 거래를 가능</a:t>
              </a:r>
              <a:endParaRPr lang="en-US" altLang="ko-KR" sz="1400" b="1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35B970-213C-4067-B00B-8A550CC3B8E2}"/>
                </a:ext>
              </a:extLst>
            </p:cNvPr>
            <p:cNvSpPr/>
            <p:nvPr/>
          </p:nvSpPr>
          <p:spPr>
            <a:xfrm>
              <a:off x="1875993" y="4792086"/>
              <a:ext cx="1295905" cy="3445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목적</a:t>
              </a:r>
              <a:endPara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A96F97F-BC77-48AB-8CBB-06CD8BA95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9" y="1528271"/>
            <a:ext cx="1610882" cy="112138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14622" y="1916813"/>
            <a:ext cx="1983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Why?</a:t>
            </a:r>
            <a:endParaRPr lang="ko-KR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0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84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39F995-61B5-4D83-A8A3-BA533441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79117B-D9EA-4193-9C72-BAB4E28E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15176C-FED8-4365-976F-4289D4AB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25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BBDB9-2A87-49BE-BF85-53E944B6E828}"/>
              </a:ext>
            </a:extLst>
          </p:cNvPr>
          <p:cNvGrpSpPr/>
          <p:nvPr/>
        </p:nvGrpSpPr>
        <p:grpSpPr>
          <a:xfrm>
            <a:off x="2163182" y="1927117"/>
            <a:ext cx="1866900" cy="3358253"/>
            <a:chOff x="550447" y="1382028"/>
            <a:chExt cx="1866900" cy="335825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744D208-5D86-432F-BE81-450CC67B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47" y="1382028"/>
              <a:ext cx="1866900" cy="24479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A49198-3D5C-4789-BE3E-108D94A2CEAF}"/>
                </a:ext>
              </a:extLst>
            </p:cNvPr>
            <p:cNvSpPr txBox="1"/>
            <p:nvPr/>
          </p:nvSpPr>
          <p:spPr>
            <a:xfrm>
              <a:off x="722226" y="4093950"/>
              <a:ext cx="14141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광부</a:t>
              </a:r>
              <a:r>
                <a:rPr lang="en-US" altLang="ko-KR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(miner)</a:t>
              </a:r>
            </a:p>
            <a:p>
              <a:pPr algn="ctr"/>
              <a:r>
                <a:rPr lang="en-US" altLang="ko-KR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</a:t>
              </a:r>
              <a:r>
                <a:rPr lang="ko-KR" altLang="en-US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누구나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A42CC0-EA23-471C-8E1D-75D0209C90CB}"/>
              </a:ext>
            </a:extLst>
          </p:cNvPr>
          <p:cNvGrpSpPr/>
          <p:nvPr/>
        </p:nvGrpSpPr>
        <p:grpSpPr>
          <a:xfrm>
            <a:off x="5058936" y="1927117"/>
            <a:ext cx="1913102" cy="3358253"/>
            <a:chOff x="-1308721" y="982907"/>
            <a:chExt cx="1717701" cy="33582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85C0BFE-3EDF-4E80-B046-5BB9383E7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8721" y="982907"/>
              <a:ext cx="1717701" cy="24931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A48691-DE18-4FDB-A7FA-19D23F935A27}"/>
                </a:ext>
              </a:extLst>
            </p:cNvPr>
            <p:cNvSpPr txBox="1"/>
            <p:nvPr/>
          </p:nvSpPr>
          <p:spPr>
            <a:xfrm>
              <a:off x="-1249848" y="3694829"/>
              <a:ext cx="15273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채굴</a:t>
              </a:r>
              <a:endParaRPr lang="en-US" altLang="ko-KR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</a:t>
              </a:r>
              <a:r>
                <a:rPr lang="ko-KR" altLang="en-US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수학문제 해석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6C22B0-1A12-4889-8533-4FACA4AFB8CD}"/>
              </a:ext>
            </a:extLst>
          </p:cNvPr>
          <p:cNvGrpSpPr/>
          <p:nvPr/>
        </p:nvGrpSpPr>
        <p:grpSpPr>
          <a:xfrm>
            <a:off x="7877578" y="2147888"/>
            <a:ext cx="1979461" cy="3047368"/>
            <a:chOff x="5349454" y="2344300"/>
            <a:chExt cx="2198106" cy="3047368"/>
          </a:xfrm>
        </p:grpSpPr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B37CE9E0-9037-4E83-9C0E-9FA080F995E5}"/>
                </a:ext>
              </a:extLst>
            </p:cNvPr>
            <p:cNvSpPr txBox="1"/>
            <p:nvPr/>
          </p:nvSpPr>
          <p:spPr>
            <a:xfrm>
              <a:off x="5551705" y="5022336"/>
              <a:ext cx="192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비트코인</a:t>
              </a:r>
              <a:r>
                <a:rPr lang="en-US" altLang="ko-KR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D9253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획득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36C20AA-99EF-486A-BB72-C57763E2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454" y="2344300"/>
              <a:ext cx="2198106" cy="2113887"/>
            </a:xfrm>
            <a:prstGeom prst="ellipse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C072A60-3C60-4C30-866E-8AD1E2ECB6A3}"/>
              </a:ext>
            </a:extLst>
          </p:cNvPr>
          <p:cNvSpPr txBox="1"/>
          <p:nvPr/>
        </p:nvSpPr>
        <p:spPr>
          <a:xfrm>
            <a:off x="1832827" y="5510845"/>
            <a:ext cx="82844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 </a:t>
            </a:r>
            <a:r>
              <a:rPr lang="en-US" altLang="ko-KR" sz="32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2,100</a:t>
            </a:r>
            <a:r>
              <a:rPr lang="ko-KR" altLang="en-US" sz="32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비트코인을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캘 수 있음</a:t>
            </a:r>
            <a:r>
              <a:rPr lang="en-US" altLang="ko-KR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(2140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년까지</a:t>
            </a:r>
            <a:r>
              <a:rPr lang="en-US" altLang="ko-KR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일종의 암호풀기로 일반 </a:t>
            </a:r>
            <a:r>
              <a:rPr lang="en-US" altLang="ko-KR" sz="18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1</a:t>
            </a:r>
            <a:r>
              <a:rPr lang="ko-KR" altLang="en-US" sz="18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대로 </a:t>
            </a:r>
            <a:r>
              <a:rPr lang="en-US" altLang="ko-KR" sz="18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8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년이라는 시간필요</a:t>
            </a:r>
            <a:endParaRPr lang="en-US" altLang="ko-KR" sz="18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21DE1-0097-43E0-9038-56992137E5BC}"/>
              </a:ext>
            </a:extLst>
          </p:cNvPr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비트코인을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얻는법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제목 2"/>
          <p:cNvSpPr txBox="1">
            <a:spLocks/>
          </p:cNvSpPr>
          <p:nvPr/>
        </p:nvSpPr>
        <p:spPr>
          <a:xfrm>
            <a:off x="8709" y="153284"/>
            <a:ext cx="2961067" cy="470317"/>
          </a:xfrm>
          <a:prstGeom prst="rect">
            <a:avLst/>
          </a:prstGeom>
          <a:noFill/>
        </p:spPr>
        <p:txBody>
          <a:bodyPr vert="horz" wrap="none" lIns="91440" tIns="45720" rIns="91440" bIns="3600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800" kern="12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327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26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51" y="1501329"/>
            <a:ext cx="3191474" cy="3382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14" y="1485449"/>
            <a:ext cx="3191474" cy="3398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2093" y="5068137"/>
            <a:ext cx="3727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비트코인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환전소</a:t>
            </a:r>
            <a:r>
              <a:rPr lang="en-US" altLang="ko-KR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, 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거래소 이용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19995" y="5068137"/>
            <a:ext cx="271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ATM</a:t>
            </a:r>
            <a:r>
              <a:rPr lang="ko-KR" altLang="en-US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기계를 통해 구입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21DE1-0097-43E0-9038-56992137E5BC}"/>
              </a:ext>
            </a:extLst>
          </p:cNvPr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비트코인을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err="1">
                <a:latin typeface="나눔고딕" pitchFamily="50" charset="-127"/>
                <a:ea typeface="나눔고딕" pitchFamily="50" charset="-127"/>
              </a:rPr>
              <a:t>얻는법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225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5DB34-9DC2-4AF6-BD36-0A09CBEF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FCB1-79F1-4717-8F80-CB8E78AA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23430-6E51-4841-9528-72D27BD6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27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비트코인의 특징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5D6DFC-EFDE-453D-B7B9-46CAC2C15B59}"/>
              </a:ext>
            </a:extLst>
          </p:cNvPr>
          <p:cNvSpPr/>
          <p:nvPr/>
        </p:nvSpPr>
        <p:spPr>
          <a:xfrm>
            <a:off x="7313196" y="1936940"/>
            <a:ext cx="3621504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ko-KR" altLang="en-US" sz="1600" b="1" spc="-150" dirty="0">
                <a:ln>
                  <a:solidFill>
                    <a:srgbClr val="FFC000">
                      <a:alpha val="2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세계최초의  독립적  사이버 머니</a:t>
            </a:r>
            <a:endParaRPr lang="en-US" altLang="ko-KR" sz="1600" b="1" spc="-150" dirty="0">
              <a:ln>
                <a:solidFill>
                  <a:srgbClr val="414141">
                    <a:alpha val="2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9C1E4A-4945-4E01-8B0C-19643F8A3813}"/>
              </a:ext>
            </a:extLst>
          </p:cNvPr>
          <p:cNvSpPr/>
          <p:nvPr/>
        </p:nvSpPr>
        <p:spPr>
          <a:xfrm>
            <a:off x="5509741" y="3771848"/>
            <a:ext cx="1656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비공개 키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327620-1C00-4277-8D52-FB10C8C77B38}"/>
              </a:ext>
            </a:extLst>
          </p:cNvPr>
          <p:cNvSpPr/>
          <p:nvPr/>
        </p:nvSpPr>
        <p:spPr>
          <a:xfrm>
            <a:off x="5501919" y="4403565"/>
            <a:ext cx="1656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P2P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BB2628-FA8C-4E79-8AF6-9B2904EBF084}"/>
              </a:ext>
            </a:extLst>
          </p:cNvPr>
          <p:cNvSpPr txBox="1"/>
          <p:nvPr/>
        </p:nvSpPr>
        <p:spPr>
          <a:xfrm>
            <a:off x="9665250" y="5929933"/>
            <a:ext cx="209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7C035DD-0B64-44F5-9590-29EFCD84F534}"/>
              </a:ext>
            </a:extLst>
          </p:cNvPr>
          <p:cNvSpPr/>
          <p:nvPr/>
        </p:nvSpPr>
        <p:spPr>
          <a:xfrm>
            <a:off x="7313196" y="2568473"/>
            <a:ext cx="2223686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ko-KR" altLang="en-US" sz="1600" b="1" spc="-150" dirty="0">
                <a:ln>
                  <a:solidFill>
                    <a:srgbClr val="414141">
                      <a:alpha val="2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익명성 보장</a:t>
            </a:r>
            <a:endParaRPr lang="en-US" altLang="ko-KR" sz="1600" b="1" spc="-150" dirty="0">
              <a:ln>
                <a:solidFill>
                  <a:srgbClr val="414141">
                    <a:alpha val="2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F8A4F72-1462-4A4A-B780-3D958B378E1A}"/>
              </a:ext>
            </a:extLst>
          </p:cNvPr>
          <p:cNvSpPr/>
          <p:nvPr/>
        </p:nvSpPr>
        <p:spPr>
          <a:xfrm>
            <a:off x="7313196" y="5094603"/>
            <a:ext cx="1749197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ko-KR" altLang="en-US" sz="1600" b="1" spc="-150" dirty="0">
                <a:ln>
                  <a:solidFill>
                    <a:srgbClr val="414141">
                      <a:alpha val="2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 없는 거래</a:t>
            </a:r>
            <a:endParaRPr lang="en-US" altLang="ko-KR" sz="1600" b="1" spc="-150" dirty="0">
              <a:ln>
                <a:solidFill>
                  <a:srgbClr val="414141">
                    <a:alpha val="2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E161A62-657B-4D2A-A848-5B001B9738D5}"/>
              </a:ext>
            </a:extLst>
          </p:cNvPr>
          <p:cNvSpPr/>
          <p:nvPr/>
        </p:nvSpPr>
        <p:spPr>
          <a:xfrm>
            <a:off x="7313196" y="3200006"/>
            <a:ext cx="3005951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ko-KR" altLang="en-US" sz="1600" b="1" spc="-150" dirty="0">
                <a:ln>
                  <a:solidFill>
                    <a:srgbClr val="414141">
                      <a:alpha val="2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 공급에 의한 가격등락</a:t>
            </a:r>
            <a:endParaRPr lang="en-US" altLang="ko-KR" sz="1600" b="1" spc="-150" dirty="0">
              <a:ln>
                <a:solidFill>
                  <a:srgbClr val="414141">
                    <a:alpha val="2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7B7FCA-D3E6-44C6-AA44-AA86FF2D7CF7}"/>
              </a:ext>
            </a:extLst>
          </p:cNvPr>
          <p:cNvSpPr/>
          <p:nvPr/>
        </p:nvSpPr>
        <p:spPr>
          <a:xfrm>
            <a:off x="7313196" y="4463072"/>
            <a:ext cx="2460930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ko-KR" altLang="en-US" sz="1600" b="1" spc="-150" dirty="0">
                <a:ln>
                  <a:solidFill>
                    <a:srgbClr val="414141">
                      <a:alpha val="2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개인계좌 동결 불가능</a:t>
            </a:r>
            <a:endParaRPr lang="en-US" altLang="ko-KR" sz="1600" b="1" spc="-150" dirty="0">
              <a:ln>
                <a:solidFill>
                  <a:srgbClr val="414141">
                    <a:alpha val="2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EB2DE7C-E40B-4EEB-8F62-C12811316374}"/>
              </a:ext>
            </a:extLst>
          </p:cNvPr>
          <p:cNvSpPr/>
          <p:nvPr/>
        </p:nvSpPr>
        <p:spPr>
          <a:xfrm>
            <a:off x="7313196" y="3831539"/>
            <a:ext cx="2768707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/>
            <a:r>
              <a:rPr lang="ko-KR" altLang="en-US" sz="1600" b="1" spc="-150" dirty="0">
                <a:ln>
                  <a:solidFill>
                    <a:srgbClr val="414141">
                      <a:alpha val="2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최신식 암호화 안전 거래</a:t>
            </a:r>
            <a:endParaRPr lang="en-US" altLang="ko-KR" sz="1600" b="1" spc="-150" dirty="0">
              <a:ln>
                <a:solidFill>
                  <a:srgbClr val="414141">
                    <a:alpha val="2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E4C878-A90F-44C2-A733-09C454438C2A}"/>
              </a:ext>
            </a:extLst>
          </p:cNvPr>
          <p:cNvSpPr/>
          <p:nvPr/>
        </p:nvSpPr>
        <p:spPr>
          <a:xfrm>
            <a:off x="5501919" y="5035280"/>
            <a:ext cx="1656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직거래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35B970-213C-4067-B00B-8A550CC3B8E2}"/>
              </a:ext>
            </a:extLst>
          </p:cNvPr>
          <p:cNvSpPr/>
          <p:nvPr/>
        </p:nvSpPr>
        <p:spPr>
          <a:xfrm>
            <a:off x="5501920" y="1878537"/>
            <a:ext cx="1654754" cy="455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채굴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15F4BC2-E2B0-4CCB-8C37-DFEB5503E45D}"/>
              </a:ext>
            </a:extLst>
          </p:cNvPr>
          <p:cNvSpPr/>
          <p:nvPr/>
        </p:nvSpPr>
        <p:spPr>
          <a:xfrm>
            <a:off x="5501919" y="2508414"/>
            <a:ext cx="1656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사용자지갑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2971B98-9D77-430A-81BA-B99B3D6C31B1}"/>
              </a:ext>
            </a:extLst>
          </p:cNvPr>
          <p:cNvSpPr/>
          <p:nvPr/>
        </p:nvSpPr>
        <p:spPr>
          <a:xfrm>
            <a:off x="5509741" y="3140131"/>
            <a:ext cx="1656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주식과 같음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AA82A132-0975-4730-B580-9FA99D05C9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27"/>
          <a:stretch/>
        </p:blipFill>
        <p:spPr>
          <a:xfrm>
            <a:off x="2470657" y="2228378"/>
            <a:ext cx="2253743" cy="2862371"/>
          </a:xfrm>
          <a:prstGeom prst="rect">
            <a:avLst/>
          </a:prstGeom>
        </p:spPr>
      </p:pic>
      <p:sp>
        <p:nvSpPr>
          <p:cNvPr id="22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61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5DB34-9DC2-4AF6-BD36-0A09CBEF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FCB1-79F1-4717-8F80-CB8E78AA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23430-6E51-4841-9528-72D27BD6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28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해외 동향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BB2628-FA8C-4E79-8AF6-9B2904EBF084}"/>
              </a:ext>
            </a:extLst>
          </p:cNvPr>
          <p:cNvSpPr txBox="1"/>
          <p:nvPr/>
        </p:nvSpPr>
        <p:spPr>
          <a:xfrm>
            <a:off x="9665250" y="5929933"/>
            <a:ext cx="209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830848" y="2852960"/>
            <a:ext cx="2608406" cy="1963962"/>
            <a:chOff x="928504" y="2708919"/>
            <a:chExt cx="2608406" cy="196396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680" y="2708919"/>
              <a:ext cx="2106057" cy="148585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28504" y="4365104"/>
              <a:ext cx="2608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세계 최초로 비트코인에 세금부과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620740" y="2849704"/>
            <a:ext cx="2470795" cy="1967685"/>
            <a:chOff x="5508104" y="2950688"/>
            <a:chExt cx="2470795" cy="196768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2950688"/>
              <a:ext cx="2470795" cy="142875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621939" y="4610596"/>
              <a:ext cx="2236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7272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비트코인을 공식화폐로 인정</a:t>
              </a: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40" y="2849704"/>
            <a:ext cx="2246155" cy="15043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12326" y="4852715"/>
            <a:ext cx="23807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 이용매장 </a:t>
            </a:r>
            <a:r>
              <a:rPr lang="en-US" altLang="ko-KR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442</a:t>
            </a:r>
            <a:r>
              <a:rPr lang="ko-KR" altLang="en-US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곳으로 </a:t>
            </a:r>
            <a:endParaRPr lang="en-US" altLang="ko-KR" sz="1400" dirty="0">
              <a:solidFill>
                <a:srgbClr val="72727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925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최다 이용매장 </a:t>
            </a:r>
            <a:r>
              <a:rPr lang="ko-KR" altLang="en-US" sz="14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</a:t>
            </a:r>
            <a:endParaRPr lang="en-US" altLang="ko-KR" sz="1400" dirty="0">
              <a:solidFill>
                <a:srgbClr val="D9253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72727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- 2013</a:t>
            </a:r>
            <a:r>
              <a:rPr lang="ko-KR" altLang="en-US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400" dirty="0">
                <a:solidFill>
                  <a:srgbClr val="7272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</a:p>
        </p:txBody>
      </p:sp>
    </p:spTree>
    <p:extLst>
      <p:ext uri="{BB962C8B-B14F-4D97-AF65-F5344CB8AC3E}">
        <p14:creationId xmlns:p14="http://schemas.microsoft.com/office/powerpoint/2010/main" val="1370352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3264" y="153287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해외 동향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023" y="1788633"/>
            <a:ext cx="5789526" cy="36013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32" y="1919416"/>
            <a:ext cx="4032314" cy="3535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5214" y="5965499"/>
            <a:ext cx="4618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유럽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독일 등 비트코인 사용 가능처가 지속적으로 증가</a:t>
            </a:r>
          </a:p>
        </p:txBody>
      </p:sp>
    </p:spTree>
    <p:extLst>
      <p:ext uri="{BB962C8B-B14F-4D97-AF65-F5344CB8AC3E}">
        <p14:creationId xmlns:p14="http://schemas.microsoft.com/office/powerpoint/2010/main" val="364856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블록체인이란</a:t>
            </a:r>
            <a:r>
              <a:rPr lang="en-US" altLang="ko-KR" dirty="0"/>
              <a:t>?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09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5DB34-9DC2-4AF6-BD36-0A09CBEF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FCB1-79F1-4717-8F80-CB8E78AA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23430-6E51-4841-9528-72D27BD6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30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라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 아시아 동향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BB2628-FA8C-4E79-8AF6-9B2904EBF084}"/>
              </a:ext>
            </a:extLst>
          </p:cNvPr>
          <p:cNvSpPr txBox="1"/>
          <p:nvPr/>
        </p:nvSpPr>
        <p:spPr>
          <a:xfrm>
            <a:off x="9665250" y="5929933"/>
            <a:ext cx="209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76" y="2769504"/>
            <a:ext cx="2661591" cy="17732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49727" y="1628941"/>
            <a:ext cx="21178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많은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비트코인을 보유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64%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중국인이 </a:t>
            </a:r>
            <a:r>
              <a:rPr lang="ko-KR" altLang="en-US" sz="14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7313" y="4941518"/>
            <a:ext cx="38427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중국 인민은행은 비트코인 사용을 </a:t>
            </a:r>
            <a:r>
              <a:rPr lang="ko-KR" altLang="en-US" sz="1400" dirty="0">
                <a:solidFill>
                  <a:srgbClr val="D9253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금지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시킴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비트코인은 진정한 의미의 통화가 아니기 때문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법적인 지위를 가질 수 없음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58455" y="2006485"/>
            <a:ext cx="3027405" cy="4232644"/>
            <a:chOff x="1721708" y="1843273"/>
            <a:chExt cx="3027405" cy="4232644"/>
          </a:xfrm>
        </p:grpSpPr>
        <p:grpSp>
          <p:nvGrpSpPr>
            <p:cNvPr id="19" name="그룹 18"/>
            <p:cNvGrpSpPr/>
            <p:nvPr/>
          </p:nvGrpSpPr>
          <p:grpSpPr>
            <a:xfrm>
              <a:off x="1721708" y="3978077"/>
              <a:ext cx="3002692" cy="2097840"/>
              <a:chOff x="2057400" y="1628800"/>
              <a:chExt cx="5029200" cy="3851228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400" y="1628800"/>
                <a:ext cx="5029200" cy="281635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563247" y="4915009"/>
                <a:ext cx="3198211" cy="565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D9253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들쭉날쭉한 시세</a:t>
                </a:r>
                <a:r>
                  <a:rPr lang="ko-KR" altLang="en-US" sz="1400" dirty="0">
                    <a:solidFill>
                      <a:srgbClr val="72727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원인</a:t>
                </a: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708" y="1843273"/>
              <a:ext cx="3027405" cy="2018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50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Ⅲ. </a:t>
            </a:r>
            <a:r>
              <a:rPr lang="ko-KR" altLang="en-US" dirty="0"/>
              <a:t>비트코인과 블록체인의 관계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26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/>
          <p:cNvSpPr/>
          <p:nvPr/>
        </p:nvSpPr>
        <p:spPr>
          <a:xfrm>
            <a:off x="1282940" y="1423331"/>
            <a:ext cx="3938257" cy="5160475"/>
          </a:xfrm>
          <a:prstGeom prst="roundRect">
            <a:avLst/>
          </a:prstGeom>
          <a:noFill/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5153553-826B-4EEB-AC5B-5DBE64D7FA3C}"/>
              </a:ext>
            </a:extLst>
          </p:cNvPr>
          <p:cNvSpPr/>
          <p:nvPr/>
        </p:nvSpPr>
        <p:spPr>
          <a:xfrm>
            <a:off x="1688157" y="4325835"/>
            <a:ext cx="3215877" cy="195733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schemeClr val="tx1"/>
              </a:solidFill>
              <a:latin typeface="Futura Hv BT" pitchFamily="34" charset="0"/>
              <a:ea typeface="Yoon 윤고딕 540_TT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4993675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비트코인과 블록체인의 관계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21DE1-0097-43E0-9038-56992137E5BC}"/>
              </a:ext>
            </a:extLst>
          </p:cNvPr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비트코인과 블록체인의 관계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4864" y="2238762"/>
            <a:ext cx="2282466" cy="1504940"/>
            <a:chOff x="2411039" y="2404495"/>
            <a:chExt cx="3266873" cy="20806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A96F97F-BC77-48AB-8CBB-06CD8BA9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938" y="2404495"/>
              <a:ext cx="1328645" cy="9249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96F97F-BC77-48AB-8CBB-06CD8BA9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039" y="2635273"/>
              <a:ext cx="1328645" cy="92491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A96F97F-BC77-48AB-8CBB-06CD8BA9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459" y="2843449"/>
              <a:ext cx="1328645" cy="92491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A96F97F-BC77-48AB-8CBB-06CD8BA9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931" y="3031885"/>
              <a:ext cx="1328645" cy="92491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A96F97F-BC77-48AB-8CBB-06CD8BA9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136" y="3560187"/>
              <a:ext cx="1328645" cy="9249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A96F97F-BC77-48AB-8CBB-06CD8BA9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267" y="3280369"/>
              <a:ext cx="1328645" cy="924914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355484" y="1709466"/>
            <a:ext cx="1908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비트코인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1949694" y="4881032"/>
            <a:ext cx="2720008" cy="1142521"/>
            <a:chOff x="1888205" y="5085388"/>
            <a:chExt cx="3300124" cy="1492663"/>
          </a:xfrm>
        </p:grpSpPr>
        <p:grpSp>
          <p:nvGrpSpPr>
            <p:cNvPr id="53" name="그룹 52"/>
            <p:cNvGrpSpPr/>
            <p:nvPr/>
          </p:nvGrpSpPr>
          <p:grpSpPr>
            <a:xfrm>
              <a:off x="1921209" y="5085388"/>
              <a:ext cx="3267120" cy="696324"/>
              <a:chOff x="1657965" y="4432663"/>
              <a:chExt cx="3674521" cy="888274"/>
            </a:xfrm>
          </p:grpSpPr>
          <p:sp>
            <p:nvSpPr>
              <p:cNvPr id="64" name="정육면체 63"/>
              <p:cNvSpPr/>
              <p:nvPr/>
            </p:nvSpPr>
            <p:spPr>
              <a:xfrm>
                <a:off x="1657965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정육면체 64"/>
              <p:cNvSpPr/>
              <p:nvPr/>
            </p:nvSpPr>
            <p:spPr>
              <a:xfrm>
                <a:off x="3013970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정육면체 65"/>
              <p:cNvSpPr/>
              <p:nvPr/>
            </p:nvSpPr>
            <p:spPr>
              <a:xfrm>
                <a:off x="4444212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2371356" y="4769317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582005" y="4780344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2787406" y="4780343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3800119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4003585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4227331" y="4780341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888205" y="5881727"/>
              <a:ext cx="3267120" cy="696324"/>
              <a:chOff x="1657965" y="4432663"/>
              <a:chExt cx="3674521" cy="888274"/>
            </a:xfrm>
          </p:grpSpPr>
          <p:sp>
            <p:nvSpPr>
              <p:cNvPr id="55" name="정육면체 54"/>
              <p:cNvSpPr/>
              <p:nvPr/>
            </p:nvSpPr>
            <p:spPr>
              <a:xfrm>
                <a:off x="1657965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정육면체 55"/>
              <p:cNvSpPr/>
              <p:nvPr/>
            </p:nvSpPr>
            <p:spPr>
              <a:xfrm>
                <a:off x="3013970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정육면체 56"/>
              <p:cNvSpPr/>
              <p:nvPr/>
            </p:nvSpPr>
            <p:spPr>
              <a:xfrm>
                <a:off x="4444212" y="4432663"/>
                <a:ext cx="888274" cy="88827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2371356" y="4769317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2582005" y="4780344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2787406" y="4780343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3800119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003585" y="4780342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227331" y="4780341"/>
                <a:ext cx="319006" cy="250009"/>
              </a:xfrm>
              <a:prstGeom prst="ellipse">
                <a:avLst/>
              </a:prstGeom>
              <a:noFill/>
              <a:ln w="349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1688158" y="4388481"/>
            <a:ext cx="321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근간 기술이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블록체인</a:t>
            </a:r>
            <a:endParaRPr lang="ko-KR" altLang="en-US" sz="105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한컴돋움" panose="02030600000101010101" pitchFamily="18" charset="2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5445843" y="2426211"/>
            <a:ext cx="1706395" cy="648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5153553-826B-4EEB-AC5B-5DBE64D7FA3C}"/>
              </a:ext>
            </a:extLst>
          </p:cNvPr>
          <p:cNvSpPr/>
          <p:nvPr/>
        </p:nvSpPr>
        <p:spPr>
          <a:xfrm>
            <a:off x="7354118" y="1509931"/>
            <a:ext cx="3215877" cy="236495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schemeClr val="tx1"/>
              </a:solidFill>
              <a:latin typeface="Futura Hv BT" pitchFamily="34" charset="0"/>
              <a:ea typeface="Yoon 윤고딕 540_TT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86920" y="1666437"/>
            <a:ext cx="2150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이더리움을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 비롯한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한컴돋움" panose="02030600000101010101" pitchFamily="18" charset="2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다른 가상화폐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5153553-826B-4EEB-AC5B-5DBE64D7FA3C}"/>
              </a:ext>
            </a:extLst>
          </p:cNvPr>
          <p:cNvSpPr/>
          <p:nvPr/>
        </p:nvSpPr>
        <p:spPr>
          <a:xfrm>
            <a:off x="7354118" y="4003569"/>
            <a:ext cx="3215877" cy="240009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schemeClr val="tx1"/>
              </a:solidFill>
              <a:latin typeface="Futura Hv BT" pitchFamily="34" charset="0"/>
              <a:ea typeface="Yoon 윤고딕 540_TT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54117" y="4069943"/>
            <a:ext cx="3215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핀테크에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한컴돋움" panose="02030600000101010101" pitchFamily="18" charset="2"/>
              </a:rPr>
              <a:t> 응용</a:t>
            </a:r>
            <a:endParaRPr lang="ko-KR" altLang="en-US" sz="105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한컴돋움" panose="02030600000101010101" pitchFamily="18" charset="2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920" y="2495161"/>
            <a:ext cx="543439" cy="87838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91" y="4439275"/>
            <a:ext cx="1029438" cy="1029438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41" y="4725362"/>
            <a:ext cx="1295547" cy="1298191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83" y="5539049"/>
            <a:ext cx="834346" cy="746679"/>
          </a:xfrm>
          <a:prstGeom prst="rect">
            <a:avLst/>
          </a:prstGeom>
        </p:spPr>
      </p:pic>
      <p:sp>
        <p:nvSpPr>
          <p:cNvPr id="91" name="오른쪽 화살표 90"/>
          <p:cNvSpPr/>
          <p:nvPr/>
        </p:nvSpPr>
        <p:spPr>
          <a:xfrm>
            <a:off x="5470225" y="4982818"/>
            <a:ext cx="1706395" cy="648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분리</a:t>
            </a:r>
          </a:p>
        </p:txBody>
      </p:sp>
      <p:sp>
        <p:nvSpPr>
          <p:cNvPr id="93" name="아래쪽 화살표 92"/>
          <p:cNvSpPr/>
          <p:nvPr/>
        </p:nvSpPr>
        <p:spPr>
          <a:xfrm>
            <a:off x="3023014" y="3793593"/>
            <a:ext cx="500692" cy="462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534" y="2441454"/>
            <a:ext cx="952658" cy="9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0791" y="1365599"/>
            <a:ext cx="7858095" cy="3878141"/>
          </a:xfrm>
          <a:custGeom>
            <a:avLst/>
            <a:gdLst>
              <a:gd name="connsiteX0" fmla="*/ 695760 w 8087854"/>
              <a:gd name="connsiteY0" fmla="*/ 314450 h 3991532"/>
              <a:gd name="connsiteX1" fmla="*/ 695760 w 8087854"/>
              <a:gd name="connsiteY1" fmla="*/ 1309966 h 3991532"/>
              <a:gd name="connsiteX2" fmla="*/ 3121869 w 8087854"/>
              <a:gd name="connsiteY2" fmla="*/ 1309966 h 3991532"/>
              <a:gd name="connsiteX3" fmla="*/ 3121869 w 8087854"/>
              <a:gd name="connsiteY3" fmla="*/ 314450 h 3991532"/>
              <a:gd name="connsiteX4" fmla="*/ 0 w 8087854"/>
              <a:gd name="connsiteY4" fmla="*/ 0 h 3991532"/>
              <a:gd name="connsiteX5" fmla="*/ 8087854 w 8087854"/>
              <a:gd name="connsiteY5" fmla="*/ 0 h 3991532"/>
              <a:gd name="connsiteX6" fmla="*/ 8087854 w 8087854"/>
              <a:gd name="connsiteY6" fmla="*/ 3991532 h 3991532"/>
              <a:gd name="connsiteX7" fmla="*/ 0 w 8087854"/>
              <a:gd name="connsiteY7" fmla="*/ 3991532 h 399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7854" h="3991532">
                <a:moveTo>
                  <a:pt x="695760" y="314450"/>
                </a:moveTo>
                <a:lnTo>
                  <a:pt x="695760" y="1309966"/>
                </a:lnTo>
                <a:lnTo>
                  <a:pt x="3121869" y="1309966"/>
                </a:lnTo>
                <a:lnTo>
                  <a:pt x="3121869" y="314450"/>
                </a:lnTo>
                <a:close/>
                <a:moveTo>
                  <a:pt x="0" y="0"/>
                </a:moveTo>
                <a:lnTo>
                  <a:pt x="8087854" y="0"/>
                </a:lnTo>
                <a:lnTo>
                  <a:pt x="8087854" y="3991532"/>
                </a:lnTo>
                <a:lnTo>
                  <a:pt x="0" y="3991532"/>
                </a:ln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3017231" y="1948447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국내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5166" y="1948447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해외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21DE1-0097-43E0-9038-56992137E5BC}"/>
              </a:ext>
            </a:extLst>
          </p:cNvPr>
          <p:cNvSpPr txBox="1"/>
          <p:nvPr/>
        </p:nvSpPr>
        <p:spPr>
          <a:xfrm>
            <a:off x="266377" y="875620"/>
            <a:ext cx="51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비트코인에서 탄생한 블록체인의 활용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4993675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비트코인과 블록체인의 관계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5882" y="5524024"/>
            <a:ext cx="54409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해외에서는 비트코인으로 인해 탄생한 기술인 블록체인을 활용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분야에 응용하여 접목 시킬 수 있는 가능성을 지속적으로 </a:t>
            </a:r>
            <a:r>
              <a:rPr lang="ko-KR" altLang="en-US" sz="1400" dirty="0" err="1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연구중</a:t>
            </a:r>
            <a:endParaRPr lang="en-US" altLang="ko-KR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채권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쿠폰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증거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인증서 등</a:t>
            </a:r>
            <a:r>
              <a:rPr lang="en-US" altLang="ko-KR" sz="1400" dirty="0">
                <a:solidFill>
                  <a:srgbClr val="7272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rgbClr val="7272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날짜 개체 틀 2"/>
          <p:cNvSpPr>
            <a:spLocks noGrp="1"/>
          </p:cNvSpPr>
          <p:nvPr>
            <p:ph type="dt" sz="half" idx="10"/>
          </p:nvPr>
        </p:nvSpPr>
        <p:spPr>
          <a:xfrm>
            <a:off x="0" y="6637868"/>
            <a:ext cx="2743200" cy="220133"/>
          </a:xfrm>
        </p:spPr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11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077200" y="6637868"/>
            <a:ext cx="4114800" cy="220133"/>
          </a:xfrm>
        </p:spPr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1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637868"/>
            <a:ext cx="2743200" cy="220133"/>
          </a:xfrm>
        </p:spPr>
        <p:txBody>
          <a:bodyPr/>
          <a:lstStyle/>
          <a:p>
            <a:fld id="{ADCA4EAD-7BCF-4298-9B74-0B13C97F3416}" type="slidenum">
              <a:rPr lang="ko-KR" altLang="en-US" smtClean="0"/>
              <a:pPr/>
              <a:t>33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</p:spTree>
    <p:extLst>
      <p:ext uri="{BB962C8B-B14F-4D97-AF65-F5344CB8AC3E}">
        <p14:creationId xmlns:p14="http://schemas.microsoft.com/office/powerpoint/2010/main" val="4258341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화폐와 암호화폐의 차이점</a:t>
            </a:r>
            <a:endParaRPr lang="en-US" altLang="ko-KR" sz="2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95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15" y="1805313"/>
            <a:ext cx="6942169" cy="4282005"/>
          </a:xfrm>
          <a:prstGeom prst="rect">
            <a:avLst/>
          </a:prstGeom>
        </p:spPr>
      </p:pic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4655442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화폐와 암호화폐의 차이점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582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현금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디지털화폐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가상화폐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암호화폐 비교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날짜 개체 틀 2"/>
          <p:cNvSpPr>
            <a:spLocks noGrp="1"/>
          </p:cNvSpPr>
          <p:nvPr>
            <p:ph type="dt" sz="half" idx="10"/>
          </p:nvPr>
        </p:nvSpPr>
        <p:spPr>
          <a:xfrm>
            <a:off x="0" y="6637868"/>
            <a:ext cx="2743200" cy="220133"/>
          </a:xfrm>
        </p:spPr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077200" y="6637868"/>
            <a:ext cx="4114800" cy="220133"/>
          </a:xfrm>
        </p:spPr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637868"/>
            <a:ext cx="2743200" cy="220133"/>
          </a:xfrm>
        </p:spPr>
        <p:txBody>
          <a:bodyPr/>
          <a:lstStyle/>
          <a:p>
            <a:fld id="{ADCA4EAD-7BCF-4298-9B74-0B13C97F3416}" type="slidenum">
              <a:rPr lang="ko-KR" altLang="en-US" smtClean="0"/>
              <a:pPr/>
              <a:t>35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</p:spTree>
    <p:extLst>
      <p:ext uri="{BB962C8B-B14F-4D97-AF65-F5344CB8AC3E}">
        <p14:creationId xmlns:p14="http://schemas.microsoft.com/office/powerpoint/2010/main" val="3172619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36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496514" y="2554736"/>
            <a:ext cx="3034000" cy="3392758"/>
            <a:chOff x="5715203" y="1268395"/>
            <a:chExt cx="3034000" cy="3392758"/>
          </a:xfrm>
        </p:grpSpPr>
        <p:grpSp>
          <p:nvGrpSpPr>
            <p:cNvPr id="7" name="그룹 6"/>
            <p:cNvGrpSpPr/>
            <p:nvPr/>
          </p:nvGrpSpPr>
          <p:grpSpPr>
            <a:xfrm>
              <a:off x="5715203" y="1268395"/>
              <a:ext cx="3034000" cy="3240358"/>
              <a:chOff x="748202" y="1988841"/>
              <a:chExt cx="3034000" cy="3240358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748202" y="2368914"/>
                <a:ext cx="3034000" cy="2587239"/>
                <a:chOff x="1035798" y="2100918"/>
                <a:chExt cx="3034000" cy="2587239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245918" y="2578440"/>
                  <a:ext cx="27061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발행 총량이 </a:t>
                  </a:r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2,100</a:t>
                  </a:r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만 </a:t>
                  </a:r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BTC</a:t>
                  </a:r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제한</a:t>
                  </a:r>
                  <a:endPara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245918" y="3494799"/>
                  <a:ext cx="27061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P2P</a:t>
                  </a:r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온라인 화폐</a:t>
                  </a:r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암호화 화폐</a:t>
                  </a:r>
                  <a:endPara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245918" y="4411158"/>
                  <a:ext cx="28238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일반적인 수수료 금액 </a:t>
                  </a:r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- 0.0001 BTC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245918" y="2146392"/>
                  <a:ext cx="27061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b="1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인플레이션 우려 없음</a:t>
                  </a:r>
                  <a:endParaRPr lang="en-US" altLang="ko-KR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1035798" y="2100918"/>
                  <a:ext cx="238781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lang="ko-KR" altLang="en-US" b="1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245918" y="3062751"/>
                  <a:ext cx="27061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b="1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국경과 세금부과 없음</a:t>
                  </a:r>
                  <a:endParaRPr lang="en-US" altLang="ko-KR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1035798" y="3017277"/>
                  <a:ext cx="238781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lang="ko-KR" altLang="en-US" b="1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245918" y="3979110"/>
                  <a:ext cx="27061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b="1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저렴한 수수료</a:t>
                  </a:r>
                  <a:endParaRPr lang="en-US" altLang="ko-KR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035798" y="3933636"/>
                  <a:ext cx="238781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lang="ko-KR" altLang="en-US" b="1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748202" y="1988841"/>
                <a:ext cx="2823695" cy="144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8202" y="5085184"/>
                <a:ext cx="2823695" cy="144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867603" y="4517138"/>
              <a:ext cx="2823695" cy="144015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648914" y="2489003"/>
            <a:ext cx="2823695" cy="144015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474534" y="2886250"/>
            <a:ext cx="2861404" cy="2572830"/>
            <a:chOff x="6120968" y="1916833"/>
            <a:chExt cx="2861404" cy="2572830"/>
          </a:xfrm>
        </p:grpSpPr>
        <p:grpSp>
          <p:nvGrpSpPr>
            <p:cNvPr id="23" name="그룹 22"/>
            <p:cNvGrpSpPr/>
            <p:nvPr/>
          </p:nvGrpSpPr>
          <p:grpSpPr>
            <a:xfrm>
              <a:off x="6174060" y="2041947"/>
              <a:ext cx="2808312" cy="1582305"/>
              <a:chOff x="5112060" y="3430135"/>
              <a:chExt cx="2808312" cy="1582305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472100" y="3862183"/>
                <a:ext cx="2448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P2P</a:t>
                </a:r>
                <a:r>
                  <a:rPr lang="ko-KR" altLang="en-US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네트워크</a:t>
                </a:r>
                <a:endParaRPr lang="en-US" altLang="ko-KR" sz="1200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472100" y="4726279"/>
                <a:ext cx="2448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비트코인으로 세계일주</a:t>
                </a:r>
                <a:endParaRPr lang="en-US" altLang="ko-KR" sz="1200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472100" y="3430135"/>
                <a:ext cx="244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익명성 보장</a:t>
                </a:r>
                <a:endParaRPr lang="en-US" altLang="ko-KR" sz="2000" b="1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2100" y="4294231"/>
                <a:ext cx="244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화폐통용의 정도</a:t>
                </a:r>
                <a:endParaRPr lang="en-US" altLang="ko-KR" sz="2000" b="1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112060" y="3880057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5112060" y="47964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6120968" y="1916833"/>
              <a:ext cx="2823695" cy="144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120968" y="4345648"/>
              <a:ext cx="2823695" cy="144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6826657" y="4825863"/>
            <a:ext cx="2823695" cy="144015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26658" y="2489003"/>
            <a:ext cx="2823695" cy="144015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453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암호화폐의 장점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3779600" y="1774484"/>
            <a:ext cx="538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법정 화폐와 비교 했을 때의 장점이라고 볼 수 있음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4655442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화폐와 암호화폐의 차이점</a:t>
            </a:r>
          </a:p>
        </p:txBody>
      </p:sp>
    </p:spTree>
    <p:extLst>
      <p:ext uri="{BB962C8B-B14F-4D97-AF65-F5344CB8AC3E}">
        <p14:creationId xmlns:p14="http://schemas.microsoft.com/office/powerpoint/2010/main" val="643839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37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9D1F56-1F53-4642-BD96-002443B2A41A}"/>
              </a:ext>
            </a:extLst>
          </p:cNvPr>
          <p:cNvSpPr txBox="1"/>
          <p:nvPr/>
        </p:nvSpPr>
        <p:spPr>
          <a:xfrm>
            <a:off x="188000" y="854654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암호화폐의 단점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335208" y="2278449"/>
            <a:ext cx="3034000" cy="3392758"/>
            <a:chOff x="5715203" y="1268395"/>
            <a:chExt cx="3034000" cy="3392758"/>
          </a:xfrm>
        </p:grpSpPr>
        <p:grpSp>
          <p:nvGrpSpPr>
            <p:cNvPr id="36" name="그룹 35"/>
            <p:cNvGrpSpPr/>
            <p:nvPr/>
          </p:nvGrpSpPr>
          <p:grpSpPr>
            <a:xfrm>
              <a:off x="5715203" y="1268395"/>
              <a:ext cx="3034000" cy="3240358"/>
              <a:chOff x="748202" y="1988841"/>
              <a:chExt cx="3034000" cy="3240358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748202" y="2368914"/>
                <a:ext cx="3034000" cy="2587239"/>
                <a:chOff x="1035798" y="2100918"/>
                <a:chExt cx="3034000" cy="2587239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1245918" y="2578440"/>
                  <a:ext cx="27061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공신력 있는 주체의 부재</a:t>
                  </a:r>
                  <a:endPara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245918" y="3494799"/>
                  <a:ext cx="27061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3</a:t>
                  </a:r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분</a:t>
                  </a:r>
                  <a:r>
                    <a:rPr lang="en-US" altLang="ko-KR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~60</a:t>
                  </a:r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분 정도 소요</a:t>
                  </a:r>
                  <a:endPara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보안인증의 복잡화</a:t>
                  </a:r>
                  <a:endPara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1245918" y="4411158"/>
                  <a:ext cx="282388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채굴속도가 빠를수록 유리</a:t>
                  </a:r>
                  <a:endPara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1245918" y="2146392"/>
                  <a:ext cx="27061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b="1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중앙은행의 존재</a:t>
                  </a:r>
                  <a:endParaRPr lang="en-US" altLang="ko-KR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1035798" y="2100918"/>
                  <a:ext cx="238781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lang="ko-KR" altLang="en-US" b="1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245918" y="3062751"/>
                  <a:ext cx="27061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b="1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거래속도</a:t>
                  </a:r>
                  <a:endParaRPr lang="en-US" altLang="ko-KR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1035798" y="3017277"/>
                  <a:ext cx="238781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lang="ko-KR" altLang="en-US" b="1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45918" y="3979110"/>
                  <a:ext cx="27061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ko-KR" altLang="en-US" sz="2000" b="1" spc="-150" dirty="0">
                      <a:ln>
                        <a:solidFill>
                          <a:schemeClr val="bg1">
                            <a:lumMod val="85000"/>
                            <a:alpha val="20000"/>
                          </a:schemeClr>
                        </a:solidFill>
                      </a:ln>
                      <a:effectLst/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참여시기</a:t>
                  </a:r>
                  <a:endParaRPr lang="en-US" altLang="ko-KR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1035798" y="3933636"/>
                  <a:ext cx="238781" cy="21602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endParaRPr lang="ko-KR" altLang="en-US" b="1"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39" name="직사각형 38"/>
              <p:cNvSpPr/>
              <p:nvPr/>
            </p:nvSpPr>
            <p:spPr>
              <a:xfrm>
                <a:off x="748202" y="1988841"/>
                <a:ext cx="2823695" cy="144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748202" y="5085184"/>
                <a:ext cx="2823695" cy="144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5867603" y="4517138"/>
              <a:ext cx="2823695" cy="144015"/>
            </a:xfrm>
            <a:prstGeom prst="rect">
              <a:avLst/>
            </a:prstGeom>
            <a:solidFill>
              <a:srgbClr val="72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487608" y="2221425"/>
            <a:ext cx="2823695" cy="144015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6366891" y="2048836"/>
            <a:ext cx="2861404" cy="2572830"/>
            <a:chOff x="6120968" y="1916833"/>
            <a:chExt cx="2861404" cy="2572830"/>
          </a:xfrm>
        </p:grpSpPr>
        <p:grpSp>
          <p:nvGrpSpPr>
            <p:cNvPr id="52" name="그룹 51"/>
            <p:cNvGrpSpPr/>
            <p:nvPr/>
          </p:nvGrpSpPr>
          <p:grpSpPr>
            <a:xfrm>
              <a:off x="6174060" y="2420888"/>
              <a:ext cx="2808312" cy="1573143"/>
              <a:chOff x="5112060" y="3809076"/>
              <a:chExt cx="2808312" cy="1573143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472100" y="4241124"/>
                <a:ext cx="2448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화폐가 아닌 투지적 성향이 강함</a:t>
                </a:r>
                <a:r>
                  <a: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472100" y="5105220"/>
                <a:ext cx="24482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범죄악용 우려</a:t>
                </a:r>
                <a:r>
                  <a: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마약</a:t>
                </a:r>
                <a:r>
                  <a:rPr lang="en-US" altLang="ko-KR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200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돈 세탁</a:t>
                </a:r>
                <a:endParaRPr lang="en-US" altLang="ko-KR" sz="1200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472100" y="3809076"/>
                <a:ext cx="244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가격의 급등락</a:t>
                </a:r>
                <a:endParaRPr lang="en-US" altLang="ko-KR" sz="2000" b="1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472100" y="4673172"/>
                <a:ext cx="244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000" b="1" spc="-150" dirty="0">
                    <a:ln>
                      <a:solidFill>
                        <a:schemeClr val="bg1">
                          <a:lumMod val="85000"/>
                          <a:alpha val="2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불법화</a:t>
                </a:r>
                <a:endParaRPr lang="en-US" altLang="ko-KR" sz="2000" b="1" spc="-150" dirty="0">
                  <a:ln>
                    <a:solidFill>
                      <a:schemeClr val="bg1">
                        <a:lumMod val="85000"/>
                        <a:alpha val="2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112060" y="3880057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5112060" y="4796416"/>
                <a:ext cx="216024" cy="216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ln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6120968" y="1916833"/>
              <a:ext cx="2823695" cy="144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120968" y="4345648"/>
              <a:ext cx="2823695" cy="144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6665352" y="5527192"/>
            <a:ext cx="2823695" cy="144015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65352" y="2221425"/>
            <a:ext cx="2823695" cy="144015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59" y="3379991"/>
            <a:ext cx="592169" cy="507353"/>
          </a:xfrm>
          <a:prstGeom prst="rect">
            <a:avLst/>
          </a:prstGeom>
        </p:spPr>
      </p:pic>
      <p:sp>
        <p:nvSpPr>
          <p:cNvPr id="68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4655442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화폐와 암호화폐의 차이점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80023" y="4854005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마운트곡스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거래소 해킹 사건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80023" y="442195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해킹문제</a:t>
            </a:r>
            <a:endParaRPr lang="en-US" altLang="ko-KR" sz="2000" b="1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47" y="4415784"/>
            <a:ext cx="963895" cy="6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AFA111-E8ED-410C-BC55-6ECF48B5BCEF}"/>
              </a:ext>
            </a:extLst>
          </p:cNvPr>
          <p:cNvSpPr/>
          <p:nvPr/>
        </p:nvSpPr>
        <p:spPr>
          <a:xfrm>
            <a:off x="7108219" y="2965406"/>
            <a:ext cx="2958890" cy="361326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889ABD3-9140-40FF-BC31-136E4B42A604}"/>
              </a:ext>
            </a:extLst>
          </p:cNvPr>
          <p:cNvCxnSpPr/>
          <p:nvPr/>
        </p:nvCxnSpPr>
        <p:spPr>
          <a:xfrm>
            <a:off x="4079316" y="2979584"/>
            <a:ext cx="13713" cy="1426953"/>
          </a:xfrm>
          <a:prstGeom prst="straightConnector1">
            <a:avLst/>
          </a:prstGeom>
          <a:ln w="44450" cap="flat">
            <a:solidFill>
              <a:srgbClr val="F0D252">
                <a:alpha val="75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9A073B-4C40-4EB2-A025-1EF0D343F197}"/>
              </a:ext>
            </a:extLst>
          </p:cNvPr>
          <p:cNvSpPr/>
          <p:nvPr/>
        </p:nvSpPr>
        <p:spPr>
          <a:xfrm>
            <a:off x="2340443" y="2637903"/>
            <a:ext cx="3346253" cy="370183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날짜 개체 틀 7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289B-54E6-4A24-85EB-F5496F334A4C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74" name="바닥글 개체 틀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미래전략부문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사전적 정의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1307201" y="2583188"/>
            <a:ext cx="9731749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누구나 열람할 수 있는 장부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에 거래 내역을 투명하게 기록하고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여러 대의 컴퓨터에 이를 복제한 후 저장하는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분산형 데이터 저장기술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이다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8E953C-ADFC-446F-BA28-5989E0250AA5}"/>
              </a:ext>
            </a:extLst>
          </p:cNvPr>
          <p:cNvSpPr/>
          <p:nvPr/>
        </p:nvSpPr>
        <p:spPr>
          <a:xfrm>
            <a:off x="6316347" y="5203068"/>
            <a:ext cx="4542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네트워크에 참여하는 모든 사용자가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거래 내역 등의 데이터를 분산 및 저장하는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B26B35-94EB-4A39-BA27-C5C3F5C2F734}"/>
              </a:ext>
            </a:extLst>
          </p:cNvPr>
          <p:cNvSpPr/>
          <p:nvPr/>
        </p:nvSpPr>
        <p:spPr>
          <a:xfrm>
            <a:off x="1030883" y="4434688"/>
            <a:ext cx="59653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장부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개인 간의 거래 데이터 기록을 의미하며 이것을 </a:t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</a:b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‘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블록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이라고 부른다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이런 블록은 형성된 후 시간의 흐름에 </a:t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</a:b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따라 순차적으로 연결된 체인의 구조를 가지게 된다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DE596C-B28B-4125-8DCA-3A481D78CB07}"/>
              </a:ext>
            </a:extLst>
          </p:cNvPr>
          <p:cNvCxnSpPr>
            <a:cxnSpLocks/>
          </p:cNvCxnSpPr>
          <p:nvPr/>
        </p:nvCxnSpPr>
        <p:spPr>
          <a:xfrm>
            <a:off x="8536969" y="3263153"/>
            <a:ext cx="0" cy="1911764"/>
          </a:xfrm>
          <a:prstGeom prst="straightConnector1">
            <a:avLst/>
          </a:prstGeom>
          <a:ln w="44450" cap="flat">
            <a:solidFill>
              <a:srgbClr val="F0D252">
                <a:alpha val="75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4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171A6D-D4E8-42F3-9FC2-A0DB9A97D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08" y="1382937"/>
            <a:ext cx="5468983" cy="3088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B57B3-60FC-4690-BADA-5BD7D9D26604}"/>
              </a:ext>
            </a:extLst>
          </p:cNvPr>
          <p:cNvSpPr/>
          <p:nvPr/>
        </p:nvSpPr>
        <p:spPr>
          <a:xfrm>
            <a:off x="1994634" y="4579046"/>
            <a:ext cx="86535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기존의 금융 시스템에서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벗어나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P2P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거래를 지향하는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탈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脫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중앙화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P2P(Peer to Peer)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란 서버나 클라이언트 없이 개인 컴퓨터 사이를 연결하는 통신망을 말하며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, </a:t>
            </a:r>
          </a:p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연결된 각각의 컴퓨터가 서버이자 클라이언트 역할을 하며 정보를 공유하는 방식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기존 금융 시스템에서는 금융회사들이 중앙 서버에 거래 기록을 보관해 온 반면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, P2P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방식을 기반으로 하는 블록체인에서는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거래 정보를 블록에 담아 차례대로 연결하고 이를 모든 참여자가 공유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구조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네트워크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56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85" y="1688071"/>
            <a:ext cx="4464000" cy="3762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9" y="1785987"/>
            <a:ext cx="5845085" cy="3664083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50685" y="1688071"/>
            <a:ext cx="4464000" cy="3762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18353" y="5677962"/>
            <a:ext cx="4602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금융기관을 신용기관으로 하는 현재의 전자상거래 전자 지불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05382" y="5677962"/>
            <a:ext cx="5455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암호화 기술에 기반한 전자지불 시스템을 통해 신용기관 없이 직접 거래 </a:t>
            </a:r>
          </a:p>
        </p:txBody>
      </p:sp>
      <p:pic>
        <p:nvPicPr>
          <p:cNvPr id="16" name="그림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50685" y="1688071"/>
            <a:ext cx="4464000" cy="3762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685" y="1688071"/>
            <a:ext cx="4464001" cy="37630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구조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네트워크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298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377" y="898055"/>
            <a:ext cx="47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구조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지갑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89056" y="1769663"/>
            <a:ext cx="467669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트랜잭션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거래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algn="ctr">
              <a:lnSpc>
                <a:spcPts val="2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지갑주소의 열쇠구멍에 맞는 열쇠가 있어야 송금 가능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12" y="2442176"/>
            <a:ext cx="3965959" cy="16005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371600" y="2427273"/>
            <a:ext cx="4550331" cy="1496117"/>
            <a:chOff x="3673657" y="1770606"/>
            <a:chExt cx="6083872" cy="177786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3657" y="1770606"/>
              <a:ext cx="969744" cy="177786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4543" y="1846023"/>
              <a:ext cx="2192986" cy="1702449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4798357" y="2335574"/>
              <a:ext cx="2662982" cy="41999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5659" y="1851351"/>
              <a:ext cx="2249364" cy="327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즉시 사용 가능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3401" y="2855732"/>
              <a:ext cx="4258692" cy="327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 가입 없이 화폐 거래가 가능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808654" y="4287912"/>
            <a:ext cx="39211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개인키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(private Key)</a:t>
            </a: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은행에서 암호와 같은 역할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공개키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(public Key)</a:t>
            </a: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은행에서 계좌번호와 같은 역할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29689" y="4457464"/>
            <a:ext cx="46024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코인 지갑</a:t>
            </a:r>
            <a:endParaRPr lang="en-US" altLang="ko-KR" sz="1400" dirty="0">
              <a:solidFill>
                <a:schemeClr val="accent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지갑 주소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공개키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암호키를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은행에서 사용하는 통장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OTP,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보안카드의 역할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35hK24tcLEWcgNA4jXPVpkdnaceDgqaspq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32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377" y="898055"/>
            <a:ext cx="47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블록체인의 구조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트랜잭션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9331" y="1702512"/>
            <a:ext cx="7977408" cy="3841437"/>
            <a:chOff x="1899923" y="1590642"/>
            <a:chExt cx="8589875" cy="4588442"/>
          </a:xfrm>
        </p:grpSpPr>
        <p:sp>
          <p:nvSpPr>
            <p:cNvPr id="25" name="직사각형 24"/>
            <p:cNvSpPr/>
            <p:nvPr/>
          </p:nvSpPr>
          <p:spPr>
            <a:xfrm>
              <a:off x="4997513" y="1590643"/>
              <a:ext cx="2394695" cy="45884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64794" y="5153840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 -&gt; F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코인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99923" y="1590642"/>
              <a:ext cx="2394695" cy="45884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76105" y="3004308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 -&gt; B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76105" y="4086196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 -&gt; E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192960" y="3723675"/>
              <a:ext cx="394192" cy="2353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4463655" y="3723673"/>
              <a:ext cx="377593" cy="2353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4728083" y="3723673"/>
              <a:ext cx="394192" cy="2353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095103" y="1590643"/>
              <a:ext cx="2394695" cy="45884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259003" y="3031893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259003" y="4113781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59003" y="5143026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</a:p>
          </p:txBody>
        </p:sp>
        <p:sp>
          <p:nvSpPr>
            <p:cNvPr id="33" name="타원 32"/>
            <p:cNvSpPr/>
            <p:nvPr/>
          </p:nvSpPr>
          <p:spPr>
            <a:xfrm>
              <a:off x="7284394" y="3723675"/>
              <a:ext cx="394192" cy="2353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555089" y="3723673"/>
              <a:ext cx="377593" cy="2353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7819517" y="3723673"/>
              <a:ext cx="394192" cy="23539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105743" y="1714339"/>
              <a:ext cx="2007392" cy="416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블록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#0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(0035bf1)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939027" y="1729592"/>
              <a:ext cx="2503964" cy="416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블록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#1 (00a28d7)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807335" y="1729594"/>
              <a:ext cx="970230" cy="416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블록 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#2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076105" y="5178424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 -&gt; A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72495" y="3004308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 -&gt; C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72495" y="4086196"/>
              <a:ext cx="2037030" cy="860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트랜잭션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 -&gt; E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코인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2660836" y="2167654"/>
            <a:ext cx="1891788" cy="574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헤더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 : 0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558565" y="2182516"/>
            <a:ext cx="1891788" cy="574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헤더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 : 0035bf1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420842" y="2172910"/>
            <a:ext cx="1891788" cy="574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헤더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 : 00a28d7</a:t>
            </a:r>
          </a:p>
        </p:txBody>
      </p:sp>
      <p:sp>
        <p:nvSpPr>
          <p:cNvPr id="45" name="타원 44"/>
          <p:cNvSpPr/>
          <p:nvPr/>
        </p:nvSpPr>
        <p:spPr>
          <a:xfrm>
            <a:off x="10752675" y="3541590"/>
            <a:ext cx="153909" cy="140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063298" y="3541590"/>
            <a:ext cx="153909" cy="140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373921" y="3541590"/>
            <a:ext cx="153909" cy="140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487584" y="5750700"/>
            <a:ext cx="5897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블록체인은 예금 통장과 같은 방식으로 잔액을 기록하지 않음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과거부터의 거래 내용만 기록하고 현재 잔액은 기록하지 않음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889ABD3-9140-40FF-BC31-136E4B42A604}"/>
              </a:ext>
            </a:extLst>
          </p:cNvPr>
          <p:cNvCxnSpPr/>
          <p:nvPr/>
        </p:nvCxnSpPr>
        <p:spPr>
          <a:xfrm flipH="1">
            <a:off x="1901228" y="1980477"/>
            <a:ext cx="878188" cy="0"/>
          </a:xfrm>
          <a:prstGeom prst="straightConnector1">
            <a:avLst/>
          </a:prstGeom>
          <a:ln w="44450" cap="flat">
            <a:solidFill>
              <a:srgbClr val="FFC000">
                <a:alpha val="75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B26B35-94EB-4A39-BA27-C5C3F5C2F734}"/>
              </a:ext>
            </a:extLst>
          </p:cNvPr>
          <p:cNvSpPr/>
          <p:nvPr/>
        </p:nvSpPr>
        <p:spPr>
          <a:xfrm>
            <a:off x="-767" y="1639002"/>
            <a:ext cx="2510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거래를 약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10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분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단위로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모은것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=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트랜잭션의 집합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9" name="오른쪽 화살표 58"/>
          <p:cNvSpPr/>
          <p:nvPr/>
        </p:nvSpPr>
        <p:spPr>
          <a:xfrm rot="12681403">
            <a:off x="4612618" y="2220241"/>
            <a:ext cx="900146" cy="1163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 rot="12681403">
            <a:off x="7516521" y="2220241"/>
            <a:ext cx="900146" cy="1163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6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0995-A3F2-4EFB-92D3-DA3C67A98103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A4EAD-7BCF-4298-9B74-0B13C97F3416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36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76" y="1275730"/>
            <a:ext cx="5886993" cy="4110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377" y="875620"/>
            <a:ext cx="367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블록체인 거래의 원리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709" y="153284"/>
            <a:ext cx="2961067" cy="470317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블록체인이란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2C0B7-38FA-424D-9A34-F2722FB162C6}"/>
              </a:ext>
            </a:extLst>
          </p:cNvPr>
          <p:cNvSpPr/>
          <p:nvPr/>
        </p:nvSpPr>
        <p:spPr>
          <a:xfrm>
            <a:off x="422771" y="5767818"/>
            <a:ext cx="113464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0D252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위와 같이 거래할 때마다 거래 정보가 담긴 블록이 생성되어 연결되면서 모든 참여자의 컴퓨터에 분산 저장되기를 반복</a:t>
            </a:r>
            <a:endParaRPr lang="ko-KR" altLang="en-US" sz="1400" dirty="0">
              <a:highlight>
                <a:srgbClr val="F0D252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71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3804</TotalTime>
  <Words>4822</Words>
  <Application>Microsoft Office PowerPoint</Application>
  <PresentationFormat>와이드스크린</PresentationFormat>
  <Paragraphs>700</Paragraphs>
  <Slides>37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Futura Hv BT</vt:lpstr>
      <vt:lpstr>나눔고딕</vt:lpstr>
      <vt:lpstr>나눔고딕 ExtraBold</vt:lpstr>
      <vt:lpstr>나눔바른고딕</vt:lpstr>
      <vt:lpstr>나눔바른펜</vt:lpstr>
      <vt:lpstr>나눔스퀘어</vt:lpstr>
      <vt:lpstr>나눔스퀘어 Bold</vt:lpstr>
      <vt:lpstr>나눔스퀘어 ExtraBold</vt:lpstr>
      <vt:lpstr>맑은 고딕</vt:lpstr>
      <vt:lpstr>산돌고딕 L</vt:lpstr>
      <vt:lpstr>Arial</vt:lpstr>
      <vt:lpstr>Office 테마</vt:lpstr>
      <vt:lpstr>블록체인과 비트코인 기초</vt:lpstr>
      <vt:lpstr>INDEX</vt:lpstr>
      <vt:lpstr>I.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Ⅰ. 블록체인이란?</vt:lpstr>
      <vt:lpstr>Ⅱ. 비트코인이란?</vt:lpstr>
      <vt:lpstr>Ⅱ. 비트코인이란?</vt:lpstr>
      <vt:lpstr>Ⅱ. 비트코인이란?</vt:lpstr>
      <vt:lpstr>Ⅱ. 비트코인이란?</vt:lpstr>
      <vt:lpstr>PowerPoint 프레젠테이션</vt:lpstr>
      <vt:lpstr>Ⅱ. 비트코인이란?</vt:lpstr>
      <vt:lpstr>Ⅱ. 비트코인이란?</vt:lpstr>
      <vt:lpstr>Ⅱ. 비트코인이란?</vt:lpstr>
      <vt:lpstr>Ⅱ. 비트코인이란?</vt:lpstr>
      <vt:lpstr>Ⅱ. 비트코인이란?</vt:lpstr>
      <vt:lpstr>Ⅲ. 비트코인과 블록체인의 관계</vt:lpstr>
      <vt:lpstr>Ⅲ. 비트코인과 블록체인의 관계</vt:lpstr>
      <vt:lpstr>Ⅲ. 비트코인과 블록체인의 관계</vt:lpstr>
      <vt:lpstr>Ⅳ. 화폐와 암호화폐의 차이점</vt:lpstr>
      <vt:lpstr>Ⅳ. 화폐와 암호화폐의 차이점</vt:lpstr>
      <vt:lpstr>Ⅳ. 화폐와 암호화폐의 차이점</vt:lpstr>
      <vt:lpstr>Ⅳ. 화폐와 암호화폐의 차이점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블록체인과 비트코인 기초</dc:title>
  <dc:creator>Windows 사용자</dc:creator>
  <cp:lastModifiedBy>승은 여</cp:lastModifiedBy>
  <cp:revision>74</cp:revision>
  <cp:lastPrinted>2021-05-25T07:20:24Z</cp:lastPrinted>
  <dcterms:created xsi:type="dcterms:W3CDTF">2021-05-25T05:26:10Z</dcterms:created>
  <dcterms:modified xsi:type="dcterms:W3CDTF">2021-06-14T16:13:29Z</dcterms:modified>
</cp:coreProperties>
</file>